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97" r:id="rId4"/>
    <p:sldId id="299" r:id="rId5"/>
    <p:sldId id="304" r:id="rId6"/>
    <p:sldId id="305" r:id="rId7"/>
    <p:sldId id="306" r:id="rId8"/>
    <p:sldId id="314" r:id="rId9"/>
    <p:sldId id="307" r:id="rId10"/>
    <p:sldId id="309" r:id="rId11"/>
    <p:sldId id="315" r:id="rId12"/>
    <p:sldId id="311" r:id="rId13"/>
    <p:sldId id="316" r:id="rId14"/>
    <p:sldId id="310" r:id="rId15"/>
    <p:sldId id="308" r:id="rId16"/>
    <p:sldId id="317" r:id="rId17"/>
    <p:sldId id="312" r:id="rId18"/>
    <p:sldId id="318" r:id="rId19"/>
    <p:sldId id="313" r:id="rId20"/>
    <p:sldId id="320" r:id="rId21"/>
    <p:sldId id="323" r:id="rId22"/>
    <p:sldId id="326" r:id="rId23"/>
    <p:sldId id="324" r:id="rId24"/>
    <p:sldId id="325" r:id="rId25"/>
    <p:sldId id="327" r:id="rId26"/>
    <p:sldId id="332" r:id="rId27"/>
    <p:sldId id="328" r:id="rId28"/>
    <p:sldId id="329" r:id="rId29"/>
    <p:sldId id="331" r:id="rId30"/>
    <p:sldId id="330" r:id="rId31"/>
    <p:sldId id="284" r:id="rId32"/>
    <p:sldId id="264" r:id="rId33"/>
    <p:sldId id="294" r:id="rId34"/>
    <p:sldId id="293" r:id="rId3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1pPr>
    <a:lvl2pPr marL="0" marR="0" indent="457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2pPr>
    <a:lvl3pPr marL="0" marR="0" indent="914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3pPr>
    <a:lvl4pPr marL="0" marR="0" indent="1371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4pPr>
    <a:lvl5pPr marL="0" marR="0" indent="18288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ish K" initials="HK" lastIdx="1" clrIdx="0">
    <p:extLst>
      <p:ext uri="{19B8F6BF-5375-455C-9EA6-DF929625EA0E}">
        <p15:presenceInfo xmlns:p15="http://schemas.microsoft.com/office/powerpoint/2012/main" userId="9224458f0a013d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2EE9A8-5C6E-489F-8A61-FD1E7B1784D1}" v="588" dt="2021-11-19T06:13:27.439"/>
    <p1510:client id="{4E752177-F2D5-7F58-3E09-641EBBF9603A}" v="6" dt="2021-11-22T03:14:32.509"/>
    <p1510:client id="{4F424753-F989-A3C2-4B76-55BE95077414}" v="458" dt="2021-11-21T20:22:33.169"/>
    <p1510:client id="{75144D2F-19CA-272B-B5CC-A2CA90FC3982}" v="29" dt="2021-11-19T04:38:08.176"/>
    <p1510:client id="{902DAE2D-4FC3-D44A-5BAD-3C13B8DBE305}" v="20" dt="2021-11-22T03:37:54.109"/>
    <p1510:client id="{B0D15454-024F-D4D6-3696-0175306E08CC}" v="67" dt="2021-11-21T14:15:00.420"/>
    <p1510:client id="{E2468F6D-F6C6-69FD-694C-00AA36D32819}" v="24" dt="2021-11-22T03:14:36.52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35"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36"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37"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38"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39"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47"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48"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49"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50"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51"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59"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60"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61"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62"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63"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71"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72"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73"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74"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75"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83"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84"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85"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86"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87"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95"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96"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97"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98"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99"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07"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108"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109"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110"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111"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0" name="Title Text"/>
          <p:cNvSpPr txBox="1">
            <a:spLocks noGrp="1"/>
          </p:cNvSpPr>
          <p:nvPr>
            <p:ph type="title"/>
          </p:nvPr>
        </p:nvSpPr>
        <p:spPr>
          <a:prstGeom prst="rect">
            <a:avLst/>
          </a:prstGeom>
        </p:spPr>
        <p:txBody>
          <a:bodyPr/>
          <a:lstStyle/>
          <a:p>
            <a:r>
              <a:t>Title Text</a:t>
            </a:r>
          </a:p>
        </p:txBody>
      </p:sp>
    </p:spTree>
  </p:cSld>
  <p:clrMapOvr>
    <a:masterClrMapping/>
  </p:clrMapOvr>
  <p:transition spd="med"/>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sp>
        <p:nvSpPr>
          <p:cNvPr id="3"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pic>
        <p:nvPicPr>
          <p:cNvPr id="4" name="image.png" descr="image.png"/>
          <p:cNvPicPr>
            <a:picLocks noChangeAspect="1"/>
          </p:cNvPicPr>
          <p:nvPr/>
        </p:nvPicPr>
        <p:blipFill>
          <a:blip r:embed="rId10"/>
          <a:stretch>
            <a:fillRect/>
          </a:stretch>
        </p:blipFill>
        <p:spPr>
          <a:xfrm>
            <a:off x="0" y="38100"/>
            <a:ext cx="1104900" cy="1104900"/>
          </a:xfrm>
          <a:prstGeom prst="rect">
            <a:avLst/>
          </a:prstGeom>
          <a:ln w="12700">
            <a:miter lim="400000"/>
          </a:ln>
        </p:spPr>
      </p:pic>
      <p:sp>
        <p:nvSpPr>
          <p:cNvPr id="5" name="Slide Number"/>
          <p:cNvSpPr txBox="1">
            <a:spLocks noGrp="1"/>
          </p:cNvSpPr>
          <p:nvPr>
            <p:ph type="sldNum" sz="quarter" idx="2"/>
          </p:nvPr>
        </p:nvSpPr>
        <p:spPr>
          <a:xfrm>
            <a:off x="8308692" y="381000"/>
            <a:ext cx="301909" cy="288824"/>
          </a:xfrm>
          <a:prstGeom prst="rect">
            <a:avLst/>
          </a:prstGeom>
          <a:ln w="12700">
            <a:miter lim="400000"/>
          </a:ln>
        </p:spPr>
        <p:txBody>
          <a:bodyPr wrap="none" lIns="45719" rIns="45719">
            <a:spAutoFit/>
          </a:bodyPr>
          <a:lstStyle>
            <a:lvl1pPr algn="r">
              <a:defRPr>
                <a:latin typeface="+mn-lt"/>
                <a:ea typeface="+mn-ea"/>
                <a:cs typeface="+mn-cs"/>
                <a:sym typeface="Arial"/>
              </a:defRPr>
            </a:lvl1pPr>
          </a:lstStyle>
          <a:p>
            <a:fld id="{86CB4B4D-7CA3-9044-876B-883B54F8677D}" type="slidenum">
              <a:t>‹#›</a:t>
            </a:fld>
            <a:endParaRPr/>
          </a:p>
        </p:txBody>
      </p:sp>
      <p:sp>
        <p:nvSpPr>
          <p:cNvPr id="6"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7" name="Body Level One…"/>
          <p:cNvSpPr txBox="1">
            <a:spLocks noGrp="1"/>
          </p:cNvSpPr>
          <p:nvPr>
            <p:ph type="body" idx="1"/>
          </p:nvPr>
        </p:nvSpPr>
        <p:spPr>
          <a:xfrm>
            <a:off x="457200" y="1600200"/>
            <a:ext cx="8229600" cy="452596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Lst>
  <p:transition spd="med"/>
  <p:hf sldNum="0" hdr="0" ftr="0" dt="0"/>
  <p:txStyles>
    <p:title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1pPr>
      <a:lvl2pPr marL="661307" marR="0" indent="-204107"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2pPr>
      <a:lvl3pPr marL="1200150" marR="0" indent="-28575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3pPr>
      <a:lvl4pPr marL="1600200" marR="0" indent="-2286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4pPr>
      <a:lvl5pPr marL="20828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5pPr>
      <a:lvl6pPr marL="25400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6pPr>
      <a:lvl7pPr marL="29972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7pPr>
      <a:lvl8pPr marL="34544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8pPr>
      <a:lvl9pPr marL="39116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hyperlink" Target="https://www.kaggle.com/datasnaek/mbti-type"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www.personalitycafe.com/forums/" TargetMode="External"/><Relationship Id="rId2" Type="http://schemas.openxmlformats.org/officeDocument/2006/relationships/hyperlink" Target="https://sites.google.com/michalkosinski.com/mypersonality"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Z-SPA"/>
          <p:cNvSpPr txBox="1">
            <a:spLocks noGrp="1"/>
          </p:cNvSpPr>
          <p:nvPr>
            <p:ph type="title"/>
          </p:nvPr>
        </p:nvSpPr>
        <p:spPr>
          <a:xfrm>
            <a:off x="762000" y="1190296"/>
            <a:ext cx="7696200" cy="714703"/>
          </a:xfrm>
          <a:prstGeom prst="rect">
            <a:avLst/>
          </a:prstGeom>
        </p:spPr>
        <p:txBody>
          <a:bodyPr>
            <a:normAutofit fontScale="90000"/>
          </a:bodyPr>
          <a:lstStyle/>
          <a:p>
            <a:pPr>
              <a:defRPr sz="4000" b="1">
                <a:latin typeface="Times New Roman"/>
                <a:ea typeface="Times New Roman"/>
                <a:cs typeface="Times New Roman"/>
                <a:sym typeface="Times New Roman"/>
              </a:defRPr>
            </a:pPr>
            <a:r>
              <a:rPr lang="en-US" sz="2700"/>
              <a:t>Predicting Personality Types from Social Media Posts using Deep Learning </a:t>
            </a:r>
            <a:endParaRPr sz="3600" b="0"/>
          </a:p>
        </p:txBody>
      </p:sp>
      <p:sp>
        <p:nvSpPr>
          <p:cNvPr id="132" name="Rectangle"/>
          <p:cNvSpPr/>
          <p:nvPr/>
        </p:nvSpPr>
        <p:spPr>
          <a:xfrm>
            <a:off x="1295400" y="304800"/>
            <a:ext cx="6858000" cy="457200"/>
          </a:xfrm>
          <a:prstGeom prst="rect">
            <a:avLst/>
          </a:prstGeom>
          <a:solidFill>
            <a:srgbClr val="FFFFFF"/>
          </a:solidFill>
          <a:ln>
            <a:solidFill>
              <a:srgbClr val="FFFFFF"/>
            </a:solidFill>
          </a:ln>
        </p:spPr>
        <p:txBody>
          <a:bodyPr lIns="45719" rIns="45719" anchor="ctr"/>
          <a:lstStyle/>
          <a:p>
            <a:pPr>
              <a:defRPr sz="2800">
                <a:latin typeface="+mn-lt"/>
                <a:ea typeface="+mn-ea"/>
                <a:cs typeface="+mn-cs"/>
                <a:sym typeface="Arial"/>
              </a:defRPr>
            </a:pPr>
            <a:endParaRPr/>
          </a:p>
        </p:txBody>
      </p:sp>
      <p:grpSp>
        <p:nvGrpSpPr>
          <p:cNvPr id="135" name="Group"/>
          <p:cNvGrpSpPr/>
          <p:nvPr/>
        </p:nvGrpSpPr>
        <p:grpSpPr>
          <a:xfrm>
            <a:off x="457200" y="1981200"/>
            <a:ext cx="8267699" cy="3788887"/>
            <a:chOff x="0" y="0"/>
            <a:chExt cx="8267698" cy="3788886"/>
          </a:xfrm>
        </p:grpSpPr>
        <p:sp>
          <p:nvSpPr>
            <p:cNvPr id="133" name="Rectangle"/>
            <p:cNvSpPr/>
            <p:nvPr/>
          </p:nvSpPr>
          <p:spPr>
            <a:xfrm>
              <a:off x="0" y="0"/>
              <a:ext cx="8097814" cy="3788886"/>
            </a:xfrm>
            <a:prstGeom prst="rect">
              <a:avLst/>
            </a:prstGeom>
            <a:solidFill>
              <a:srgbClr val="FFFFFF"/>
            </a:solidFill>
            <a:ln w="12700" cap="flat">
              <a:noFill/>
              <a:miter lim="400000"/>
            </a:ln>
            <a:effectLst/>
          </p:spPr>
          <p:txBody>
            <a:bodyPr wrap="square" lIns="45719" tIns="45719" rIns="45719" bIns="45719" numCol="1" anchor="t">
              <a:noAutofit/>
            </a:bodyPr>
            <a:lstStyle/>
            <a:p>
              <a:pPr algn="ctr">
                <a:lnSpc>
                  <a:spcPct val="80000"/>
                </a:lnSpc>
                <a:spcBef>
                  <a:spcPts val="400"/>
                </a:spcBef>
                <a:defRPr sz="2000" b="1">
                  <a:latin typeface="+mn-lt"/>
                  <a:ea typeface="+mn-ea"/>
                  <a:cs typeface="+mn-cs"/>
                  <a:sym typeface="Arial"/>
                </a:defRPr>
              </a:pPr>
              <a:endParaRPr/>
            </a:p>
          </p:txBody>
        </p:sp>
        <p:sp>
          <p:nvSpPr>
            <p:cNvPr id="134" name="Team Members     Group No: 13…"/>
            <p:cNvSpPr txBox="1"/>
            <p:nvPr/>
          </p:nvSpPr>
          <p:spPr>
            <a:xfrm>
              <a:off x="44575" y="0"/>
              <a:ext cx="8223123" cy="35435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pPr>
                <a:lnSpc>
                  <a:spcPct val="80000"/>
                </a:lnSpc>
                <a:spcBef>
                  <a:spcPts val="400"/>
                </a:spcBef>
                <a:defRPr sz="2000" b="1">
                  <a:latin typeface="+mn-lt"/>
                  <a:ea typeface="+mn-ea"/>
                  <a:cs typeface="+mn-cs"/>
                  <a:sym typeface="Arial"/>
                </a:defRPr>
              </a:pPr>
              <a:r>
                <a:rPr lang="en-US"/>
                <a:t>  </a:t>
              </a:r>
              <a:r>
                <a:rPr sz="1800"/>
                <a:t>Team Members</a:t>
              </a:r>
              <a:r>
                <a:t>	 			</a:t>
              </a:r>
              <a:r>
                <a:rPr lang="en-US"/>
                <a:t>                        </a:t>
              </a:r>
              <a:r>
                <a:rPr lang="en-US" sz="1800"/>
                <a:t>Panel Number</a:t>
              </a:r>
              <a:r>
                <a:rPr sz="1800"/>
                <a:t>:</a:t>
              </a:r>
              <a:r>
                <a:rPr lang="en-US" sz="1800"/>
                <a:t>11</a:t>
              </a:r>
              <a:r>
                <a:rPr b="0"/>
                <a:t>		</a:t>
              </a:r>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a:pPr>
              <a:endParaRPr b="0"/>
            </a:p>
            <a:p>
              <a:pPr>
                <a:lnSpc>
                  <a:spcPct val="80000"/>
                </a:lnSpc>
                <a:spcBef>
                  <a:spcPts val="400"/>
                </a:spcBef>
                <a:defRPr sz="2000"/>
              </a:pPr>
              <a:endParaRPr lang="en-US" b="0"/>
            </a:p>
            <a:p>
              <a:pPr>
                <a:lnSpc>
                  <a:spcPct val="80000"/>
                </a:lnSpc>
                <a:spcBef>
                  <a:spcPts val="400"/>
                </a:spcBef>
                <a:defRPr sz="2000"/>
              </a:pPr>
              <a:endParaRPr lang="en-IN"/>
            </a:p>
            <a:p>
              <a:pPr>
                <a:lnSpc>
                  <a:spcPct val="80000"/>
                </a:lnSpc>
                <a:spcBef>
                  <a:spcPts val="400"/>
                </a:spcBef>
                <a:defRPr sz="2000"/>
              </a:pPr>
              <a:endParaRPr b="0"/>
            </a:p>
            <a:p>
              <a:pPr algn="ctr">
                <a:lnSpc>
                  <a:spcPct val="80000"/>
                </a:lnSpc>
                <a:spcBef>
                  <a:spcPts val="400"/>
                </a:spcBef>
                <a:defRPr sz="2000" b="1">
                  <a:latin typeface="+mn-lt"/>
                  <a:ea typeface="+mn-ea"/>
                  <a:cs typeface="+mn-cs"/>
                  <a:sym typeface="Arial"/>
                </a:defRPr>
              </a:pPr>
              <a:r>
                <a:t> </a:t>
              </a:r>
              <a:r>
                <a:rPr sz="1800"/>
                <a:t>Project  Advisor:</a:t>
              </a:r>
              <a:r>
                <a:rPr lang="en-US" sz="1800"/>
                <a:t> </a:t>
              </a:r>
              <a:r>
                <a:rPr lang="en-US" sz="1800" err="1"/>
                <a:t>Dr.Madhusudana</a:t>
              </a:r>
              <a:r>
                <a:rPr lang="en-US" sz="1800"/>
                <a:t> Rao </a:t>
              </a:r>
              <a:r>
                <a:rPr lang="en-US" sz="1800" err="1"/>
                <a:t>Nalluri</a:t>
              </a:r>
              <a:endParaRPr lang="en-US" sz="1800"/>
            </a:p>
            <a:p>
              <a:pPr>
                <a:lnSpc>
                  <a:spcPct val="80000"/>
                </a:lnSpc>
                <a:spcBef>
                  <a:spcPts val="400"/>
                </a:spcBef>
                <a:defRPr sz="2000" b="1">
                  <a:latin typeface="+mn-lt"/>
                  <a:ea typeface="+mn-ea"/>
                  <a:cs typeface="+mn-cs"/>
                  <a:sym typeface="Arial"/>
                </a:defRPr>
              </a:pPr>
              <a:r>
                <a:rPr lang="en-US" sz="1800"/>
                <a:t>			            </a:t>
              </a:r>
              <a:r>
                <a:rPr sz="1800"/>
                <a:t>Asst. Professor/ CSE</a:t>
              </a:r>
            </a:p>
          </p:txBody>
        </p:sp>
      </p:grpSp>
      <p:graphicFrame>
        <p:nvGraphicFramePr>
          <p:cNvPr id="137" name="Table"/>
          <p:cNvGraphicFramePr/>
          <p:nvPr>
            <p:extLst>
              <p:ext uri="{D42A27DB-BD31-4B8C-83A1-F6EECF244321}">
                <p14:modId xmlns:p14="http://schemas.microsoft.com/office/powerpoint/2010/main" val="1514712999"/>
              </p:ext>
            </p:extLst>
          </p:nvPr>
        </p:nvGraphicFramePr>
        <p:xfrm>
          <a:off x="723900" y="2581037"/>
          <a:ext cx="8000999" cy="2589212"/>
        </p:xfrm>
        <a:graphic>
          <a:graphicData uri="http://schemas.openxmlformats.org/drawingml/2006/table">
            <a:tbl>
              <a:tblPr>
                <a:tableStyleId>{4C3C2611-4C71-4FC5-86AE-919BDF0F9419}</a:tableStyleId>
              </a:tblPr>
              <a:tblGrid>
                <a:gridCol w="771525">
                  <a:extLst>
                    <a:ext uri="{9D8B030D-6E8A-4147-A177-3AD203B41FA5}">
                      <a16:colId xmlns:a16="http://schemas.microsoft.com/office/drawing/2014/main" val="20000"/>
                    </a:ext>
                  </a:extLst>
                </a:gridCol>
                <a:gridCol w="2268537">
                  <a:extLst>
                    <a:ext uri="{9D8B030D-6E8A-4147-A177-3AD203B41FA5}">
                      <a16:colId xmlns:a16="http://schemas.microsoft.com/office/drawing/2014/main" val="20001"/>
                    </a:ext>
                  </a:extLst>
                </a:gridCol>
                <a:gridCol w="3760787">
                  <a:extLst>
                    <a:ext uri="{9D8B030D-6E8A-4147-A177-3AD203B41FA5}">
                      <a16:colId xmlns:a16="http://schemas.microsoft.com/office/drawing/2014/main" val="20002"/>
                    </a:ext>
                  </a:extLst>
                </a:gridCol>
                <a:gridCol w="1200150">
                  <a:extLst>
                    <a:ext uri="{9D8B030D-6E8A-4147-A177-3AD203B41FA5}">
                      <a16:colId xmlns:a16="http://schemas.microsoft.com/office/drawing/2014/main" val="20003"/>
                    </a:ext>
                  </a:extLst>
                </a:gridCol>
              </a:tblGrid>
              <a:tr h="595312">
                <a:tc>
                  <a:txBody>
                    <a:bodyPr/>
                    <a:lstStyle/>
                    <a:p>
                      <a:pPr algn="ctr">
                        <a:defRPr sz="1800"/>
                      </a:pPr>
                      <a:r>
                        <a:rPr sz="1600" b="1" err="1">
                          <a:latin typeface="Times New Roman"/>
                          <a:ea typeface="Times New Roman"/>
                          <a:cs typeface="Times New Roman"/>
                          <a:sym typeface="Times New Roman"/>
                        </a:rPr>
                        <a:t>S.No</a:t>
                      </a:r>
                      <a:endParaRPr sz="1600" b="1">
                        <a:latin typeface="Times New Roman"/>
                        <a:ea typeface="Times New Roman"/>
                        <a:cs typeface="Times New Roman"/>
                        <a:sym typeface="Times New Roman"/>
                      </a:endParaRP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600" b="1" err="1">
                          <a:latin typeface="Times New Roman"/>
                          <a:ea typeface="Times New Roman"/>
                          <a:cs typeface="Times New Roman"/>
                          <a:sym typeface="Times New Roman"/>
                        </a:rPr>
                        <a:t>Reg.No</a:t>
                      </a:r>
                      <a:endParaRPr sz="1600" b="1">
                        <a:latin typeface="Times New Roman"/>
                        <a:ea typeface="Times New Roman"/>
                        <a:cs typeface="Times New Roman"/>
                        <a:sym typeface="Times New Roman"/>
                      </a:endParaRP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600" b="1">
                          <a:latin typeface="Times New Roman"/>
                          <a:ea typeface="Times New Roman"/>
                          <a:cs typeface="Times New Roman"/>
                          <a:sym typeface="Times New Roman"/>
                        </a:rPr>
                        <a:t>Name of the Student</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600" b="1">
                          <a:latin typeface="Times New Roman"/>
                          <a:ea typeface="Times New Roman"/>
                          <a:cs typeface="Times New Roman"/>
                          <a:sym typeface="Times New Roman"/>
                        </a:rPr>
                        <a:t>Section</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0"/>
                  </a:ext>
                </a:extLst>
              </a:tr>
              <a:tr h="498475">
                <a:tc>
                  <a:txBody>
                    <a:bodyPr/>
                    <a:lstStyle/>
                    <a:p>
                      <a:pPr algn="l">
                        <a:defRPr sz="1800"/>
                      </a:pPr>
                      <a:r>
                        <a:rPr lang="en-US" sz="1600">
                          <a:latin typeface="Times New Roman"/>
                          <a:ea typeface="Times New Roman"/>
                          <a:cs typeface="Times New Roman"/>
                          <a:sym typeface="Times New Roman"/>
                        </a:rPr>
                        <a:t> </a:t>
                      </a:r>
                      <a:r>
                        <a:rPr sz="1600">
                          <a:latin typeface="Times New Roman"/>
                          <a:ea typeface="Times New Roman"/>
                          <a:cs typeface="Times New Roman"/>
                          <a:sym typeface="Times New Roman"/>
                        </a:rPr>
                        <a:t>1</a:t>
                      </a:r>
                    </a:p>
                  </a:txBody>
                  <a:tcPr marL="0" marR="0" marT="0" marB="0"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US" sz="1600">
                          <a:latin typeface="Times New Roman"/>
                          <a:ea typeface="Times New Roman"/>
                          <a:cs typeface="Times New Roman"/>
                          <a:sym typeface="Times New Roman"/>
                        </a:rPr>
                        <a:t> </a:t>
                      </a:r>
                      <a:r>
                        <a:rPr sz="1600">
                          <a:latin typeface="Times New Roman"/>
                          <a:ea typeface="Times New Roman"/>
                          <a:cs typeface="Times New Roman"/>
                          <a:sym typeface="Times New Roman"/>
                        </a:rPr>
                        <a:t>CB.EN.U4CSE1</a:t>
                      </a:r>
                      <a:r>
                        <a:rPr lang="en-US" sz="1600">
                          <a:latin typeface="Times New Roman"/>
                          <a:ea typeface="Times New Roman"/>
                          <a:cs typeface="Times New Roman"/>
                          <a:sym typeface="Times New Roman"/>
                        </a:rPr>
                        <a:t>8017</a:t>
                      </a:r>
                      <a:endParaRPr sz="1600">
                        <a:latin typeface="Times New Roman"/>
                        <a:ea typeface="Times New Roman"/>
                        <a:cs typeface="Times New Roman"/>
                        <a:sym typeface="Times New Roman"/>
                      </a:endParaRPr>
                    </a:p>
                  </a:txBody>
                  <a:tcPr marL="0" marR="0" marT="0" marB="0"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US" sz="1600">
                          <a:latin typeface="Times New Roman"/>
                          <a:ea typeface="Times New Roman"/>
                          <a:cs typeface="Times New Roman"/>
                          <a:sym typeface="Times New Roman"/>
                        </a:rPr>
                        <a:t> </a:t>
                      </a:r>
                      <a:r>
                        <a:rPr lang="en-US" sz="1600" err="1">
                          <a:latin typeface="Times New Roman"/>
                          <a:ea typeface="Times New Roman"/>
                          <a:cs typeface="Times New Roman"/>
                          <a:sym typeface="Times New Roman"/>
                        </a:rPr>
                        <a:t>Gullapudi</a:t>
                      </a:r>
                      <a:r>
                        <a:rPr lang="en-US" sz="1600">
                          <a:latin typeface="Times New Roman"/>
                          <a:ea typeface="Times New Roman"/>
                          <a:cs typeface="Times New Roman"/>
                          <a:sym typeface="Times New Roman"/>
                        </a:rPr>
                        <a:t> Rohith Gupta</a:t>
                      </a:r>
                      <a:endParaRPr sz="1600">
                        <a:latin typeface="Times New Roman"/>
                        <a:ea typeface="Times New Roman"/>
                        <a:cs typeface="Times New Roman"/>
                        <a:sym typeface="Times New Roman"/>
                      </a:endParaRPr>
                    </a:p>
                  </a:txBody>
                  <a:tcPr marL="0" marR="0" marT="0" marB="0"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US" sz="1600">
                          <a:latin typeface="Times New Roman"/>
                          <a:ea typeface="Times New Roman"/>
                          <a:cs typeface="Times New Roman"/>
                          <a:sym typeface="Times New Roman"/>
                        </a:rPr>
                        <a:t> </a:t>
                      </a:r>
                      <a:r>
                        <a:rPr sz="1600">
                          <a:latin typeface="Times New Roman"/>
                          <a:ea typeface="Times New Roman"/>
                          <a:cs typeface="Times New Roman"/>
                          <a:sym typeface="Times New Roman"/>
                        </a:rPr>
                        <a:t>CSE </a:t>
                      </a:r>
                      <a:r>
                        <a:rPr lang="en-US" sz="1600">
                          <a:latin typeface="Times New Roman"/>
                          <a:ea typeface="Times New Roman"/>
                          <a:cs typeface="Times New Roman"/>
                          <a:sym typeface="Times New Roman"/>
                        </a:rPr>
                        <a:t>A</a:t>
                      </a:r>
                      <a:endParaRPr sz="1600">
                        <a:latin typeface="Times New Roman"/>
                        <a:ea typeface="Times New Roman"/>
                        <a:cs typeface="Times New Roman"/>
                        <a:sym typeface="Times New Roman"/>
                      </a:endParaRPr>
                    </a:p>
                  </a:txBody>
                  <a:tcPr marL="0" marR="0" marT="0" marB="0"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498475">
                <a:tc>
                  <a:txBody>
                    <a:bodyPr/>
                    <a:lstStyle/>
                    <a:p>
                      <a:pPr algn="l">
                        <a:defRPr sz="1800"/>
                      </a:pPr>
                      <a:r>
                        <a:rPr lang="en-US" sz="1600">
                          <a:latin typeface="Times New Roman"/>
                          <a:ea typeface="Times New Roman"/>
                          <a:cs typeface="Times New Roman"/>
                          <a:sym typeface="Times New Roman"/>
                        </a:rPr>
                        <a:t> 2 </a:t>
                      </a:r>
                      <a:endParaRPr sz="1600">
                        <a:latin typeface="Times New Roman"/>
                        <a:ea typeface="Times New Roman"/>
                        <a:cs typeface="Times New Roman"/>
                        <a:sym typeface="Times New Roman"/>
                      </a:endParaRPr>
                    </a:p>
                  </a:txBody>
                  <a:tcPr marL="0" marR="0" marT="0" marB="0" horzOverflow="overflow">
                    <a:lnL w="12700">
                      <a:solidFill>
                        <a:srgbClr val="000000"/>
                      </a:solidFill>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US" sz="1600">
                          <a:latin typeface="Times New Roman"/>
                          <a:ea typeface="Times New Roman"/>
                          <a:cs typeface="Times New Roman"/>
                          <a:sym typeface="Times New Roman"/>
                        </a:rPr>
                        <a:t> CB.EN.U4CSE18044</a:t>
                      </a:r>
                      <a:endParaRPr sz="160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US" sz="1600">
                          <a:latin typeface="Times New Roman"/>
                          <a:ea typeface="Times New Roman"/>
                          <a:cs typeface="Times New Roman"/>
                          <a:sym typeface="Times New Roman"/>
                        </a:rPr>
                        <a:t> Pranesh M</a:t>
                      </a:r>
                      <a:endParaRPr sz="160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US" sz="1600">
                          <a:latin typeface="Times New Roman"/>
                          <a:ea typeface="Times New Roman"/>
                          <a:cs typeface="Times New Roman"/>
                          <a:sym typeface="Times New Roman"/>
                        </a:rPr>
                        <a:t> CSE A</a:t>
                      </a:r>
                      <a:endParaRPr sz="160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7589740"/>
                  </a:ext>
                </a:extLst>
              </a:tr>
              <a:tr h="498475">
                <a:tc>
                  <a:txBody>
                    <a:bodyPr/>
                    <a:lstStyle/>
                    <a:p>
                      <a:pPr algn="l">
                        <a:defRPr sz="1800"/>
                      </a:pPr>
                      <a:r>
                        <a:rPr lang="en-US" sz="1600">
                          <a:latin typeface="Times New Roman"/>
                          <a:ea typeface="Times New Roman"/>
                          <a:cs typeface="Times New Roman"/>
                          <a:sym typeface="Times New Roman"/>
                        </a:rPr>
                        <a:t> 3</a:t>
                      </a:r>
                      <a:endParaRPr sz="1600">
                        <a:latin typeface="Times New Roman"/>
                        <a:ea typeface="Times New Roman"/>
                        <a:cs typeface="Times New Roman"/>
                        <a:sym typeface="Times New Roman"/>
                      </a:endParaRPr>
                    </a:p>
                  </a:txBody>
                  <a:tcPr marL="0" marR="0" marT="0" marB="0" horzOverflow="overflow">
                    <a:lnL w="12700">
                      <a:solidFill>
                        <a:srgbClr val="000000"/>
                      </a:solidFill>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US" sz="1600">
                          <a:latin typeface="Times New Roman"/>
                          <a:ea typeface="Times New Roman"/>
                          <a:cs typeface="Times New Roman"/>
                          <a:sym typeface="Times New Roman"/>
                        </a:rPr>
                        <a:t> CB.EN.U4CSE18052</a:t>
                      </a:r>
                      <a:endParaRPr sz="160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US" sz="1600">
                          <a:latin typeface="Times New Roman"/>
                          <a:ea typeface="Times New Roman"/>
                          <a:cs typeface="Times New Roman"/>
                          <a:sym typeface="Times New Roman"/>
                        </a:rPr>
                        <a:t> Shyam </a:t>
                      </a:r>
                      <a:r>
                        <a:rPr lang="en-US" sz="1600" err="1">
                          <a:latin typeface="Times New Roman"/>
                          <a:ea typeface="Times New Roman"/>
                          <a:cs typeface="Times New Roman"/>
                          <a:sym typeface="Times New Roman"/>
                        </a:rPr>
                        <a:t>Sreevalsan</a:t>
                      </a:r>
                      <a:endParaRPr sz="160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l">
                        <a:defRPr sz="1800"/>
                      </a:pPr>
                      <a:r>
                        <a:rPr lang="en-US" sz="1600">
                          <a:latin typeface="Times New Roman"/>
                          <a:ea typeface="Times New Roman"/>
                          <a:cs typeface="Times New Roman"/>
                          <a:sym typeface="Times New Roman"/>
                        </a:rPr>
                        <a:t> CSE A</a:t>
                      </a:r>
                      <a:endParaRPr sz="160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5099271"/>
                  </a:ext>
                </a:extLst>
              </a:tr>
              <a:tr h="498475">
                <a:tc>
                  <a:txBody>
                    <a:bodyPr/>
                    <a:lstStyle/>
                    <a:p>
                      <a:pPr algn="l">
                        <a:defRPr sz="1800"/>
                      </a:pPr>
                      <a:r>
                        <a:rPr lang="en-US" sz="1600">
                          <a:latin typeface="Times New Roman"/>
                          <a:ea typeface="Times New Roman"/>
                          <a:cs typeface="Times New Roman"/>
                          <a:sym typeface="Times New Roman"/>
                        </a:rPr>
                        <a:t> 4</a:t>
                      </a:r>
                      <a:endParaRPr sz="1600">
                        <a:latin typeface="Times New Roman"/>
                        <a:ea typeface="Times New Roman"/>
                        <a:cs typeface="Times New Roman"/>
                        <a:sym typeface="Times New Roman"/>
                      </a:endParaRPr>
                    </a:p>
                  </a:txBody>
                  <a:tcPr marL="0" marR="0" marT="0" marB="0" horzOverflow="overflow">
                    <a:lnL w="12700">
                      <a:solidFill>
                        <a:srgbClr val="000000"/>
                      </a:solidFill>
                    </a:lnL>
                    <a:lnR w="12700" cap="flat" cmpd="sng" algn="ctr">
                      <a:solidFill>
                        <a:srgbClr val="000000"/>
                      </a:solidFill>
                      <a:prstDash val="solid"/>
                      <a:round/>
                      <a:headEnd type="none" w="med" len="med"/>
                      <a:tailEnd type="none" w="med" len="med"/>
                    </a:lnR>
                    <a:lnT w="12700">
                      <a:solidFill>
                        <a:srgbClr val="000000"/>
                      </a:solidFill>
                    </a:lnT>
                    <a:lnB w="12700">
                      <a:solidFill>
                        <a:srgbClr val="000000"/>
                      </a:solidFill>
                    </a:lnB>
                    <a:noFill/>
                  </a:tcPr>
                </a:tc>
                <a:tc>
                  <a:txBody>
                    <a:bodyPr/>
                    <a:lstStyle/>
                    <a:p>
                      <a:pPr algn="l">
                        <a:defRPr sz="1800"/>
                      </a:pPr>
                      <a:r>
                        <a:rPr lang="en-US" sz="1600">
                          <a:latin typeface="Times New Roman"/>
                          <a:ea typeface="Times New Roman"/>
                          <a:cs typeface="Times New Roman"/>
                          <a:sym typeface="Times New Roman"/>
                        </a:rPr>
                        <a:t> CB.EN.U4CSE18501</a:t>
                      </a:r>
                      <a:endParaRPr sz="160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a:solidFill>
                        <a:srgbClr val="000000"/>
                      </a:solidFill>
                    </a:lnB>
                    <a:noFill/>
                  </a:tcPr>
                </a:tc>
                <a:tc>
                  <a:txBody>
                    <a:bodyPr/>
                    <a:lstStyle/>
                    <a:p>
                      <a:pPr algn="l">
                        <a:defRPr sz="1800"/>
                      </a:pPr>
                      <a:r>
                        <a:rPr lang="en-US" sz="1600">
                          <a:latin typeface="Times New Roman"/>
                          <a:ea typeface="Times New Roman"/>
                          <a:cs typeface="Times New Roman"/>
                          <a:sym typeface="Times New Roman"/>
                        </a:rPr>
                        <a:t> Harish K</a:t>
                      </a:r>
                      <a:endParaRPr sz="160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a:solidFill>
                        <a:srgbClr val="000000"/>
                      </a:solidFill>
                    </a:lnB>
                    <a:noFill/>
                  </a:tcPr>
                </a:tc>
                <a:tc>
                  <a:txBody>
                    <a:bodyPr/>
                    <a:lstStyle/>
                    <a:p>
                      <a:pPr algn="l">
                        <a:defRPr sz="1800"/>
                      </a:pPr>
                      <a:r>
                        <a:rPr lang="en-US" sz="1600">
                          <a:latin typeface="Times New Roman"/>
                          <a:ea typeface="Times New Roman"/>
                          <a:cs typeface="Times New Roman"/>
                          <a:sym typeface="Times New Roman"/>
                        </a:rPr>
                        <a:t> CSE A</a:t>
                      </a:r>
                      <a:endParaRPr sz="160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2842635317"/>
                  </a:ext>
                </a:extLst>
              </a:tr>
            </a:tbl>
          </a:graphicData>
        </a:graphic>
      </p:graphicFrame>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99541" y="1232243"/>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Data Pre-processing</a:t>
            </a:r>
            <a:endParaRPr/>
          </a:p>
        </p:txBody>
      </p:sp>
      <p:sp>
        <p:nvSpPr>
          <p:cNvPr id="4" name="Group"/>
          <p:cNvSpPr/>
          <p:nvPr/>
        </p:nvSpPr>
        <p:spPr>
          <a:xfrm>
            <a:off x="751577" y="2040282"/>
            <a:ext cx="7772400" cy="407419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pPr marL="285750" indent="-285750">
              <a:buFont typeface="Arial" panose="020B0604020202020204" pitchFamily="34" charset="0"/>
              <a:buChar char="•"/>
            </a:pPr>
            <a:r>
              <a:rPr lang="en-US" sz="1800"/>
              <a:t>Different preprocessing techniques and various feature selection are exploited, for more exploration of the personality from text. These techniques include tokenization, removal of URLs, user mentions and Hashtags, stop words elimination, word stemming and feature selection. </a:t>
            </a:r>
          </a:p>
          <a:p>
            <a:pPr marL="285750" indent="-285750">
              <a:buFont typeface="Arial" panose="020B0604020202020204" pitchFamily="34" charset="0"/>
              <a:buChar char="•"/>
            </a:pPr>
            <a:endParaRPr lang="en-US" sz="1800"/>
          </a:p>
          <a:p>
            <a:pPr lvl="5"/>
            <a:r>
              <a:rPr lang="en-US" sz="1700" b="1"/>
              <a:t>    Tokenization</a:t>
            </a:r>
            <a:r>
              <a:rPr lang="en-US" sz="1700"/>
              <a:t>: Tokenization is essentially splitting a phrase, sentence, paragraph, or an entire text document into smaller units. </a:t>
            </a:r>
          </a:p>
          <a:p>
            <a:pPr lvl="5"/>
            <a:r>
              <a:rPr lang="en-US" sz="1700"/>
              <a:t>Each of these smaller units are called tokens.</a:t>
            </a:r>
          </a:p>
          <a:p>
            <a:pPr lvl="5"/>
            <a:endParaRPr lang="en-US" sz="1700"/>
          </a:p>
          <a:p>
            <a:pPr lvl="4" indent="0"/>
            <a:r>
              <a:rPr lang="en-US" sz="1700" b="1"/>
              <a:t>    Stop Words Removal</a:t>
            </a:r>
            <a:r>
              <a:rPr lang="en-US" sz="1700"/>
              <a:t>: Stop words are a set of commonly used words in a language. Examples of stop words in English are “a”, “the”, “is”, “are” and etc. </a:t>
            </a:r>
          </a:p>
          <a:p>
            <a:pPr lvl="4" indent="0"/>
            <a:endParaRPr lang="en-US" sz="1700"/>
          </a:p>
          <a:p>
            <a:pPr lvl="4" indent="0"/>
            <a:r>
              <a:rPr lang="en-US" sz="1700" b="1"/>
              <a:t>    Word Stemming</a:t>
            </a:r>
            <a:r>
              <a:rPr lang="en-US" sz="1700"/>
              <a:t>: Word stemming is one of the text normalization techniques which is used to reduce the inflection in words to their root form. Stem words are produced by eliminating the pre-fix or suffix used with root words.</a:t>
            </a:r>
          </a:p>
          <a:p>
            <a:pPr marL="285750" indent="-285750">
              <a:buFont typeface="Arial" panose="020B0604020202020204" pitchFamily="34" charset="0"/>
              <a:buChar char="•"/>
            </a:pPr>
            <a:endParaRPr lang="en-US" sz="1800"/>
          </a:p>
        </p:txBody>
      </p:sp>
    </p:spTree>
    <p:extLst>
      <p:ext uri="{BB962C8B-B14F-4D97-AF65-F5344CB8AC3E}">
        <p14:creationId xmlns:p14="http://schemas.microsoft.com/office/powerpoint/2010/main" val="264343195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99541" y="1232243"/>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Data Pre-processing</a:t>
            </a:r>
            <a:endParaRPr/>
          </a:p>
        </p:txBody>
      </p:sp>
      <p:pic>
        <p:nvPicPr>
          <p:cNvPr id="1026" name="Picture 2">
            <a:extLst>
              <a:ext uri="{FF2B5EF4-FFF2-40B4-BE49-F238E27FC236}">
                <a16:creationId xmlns:a16="http://schemas.microsoft.com/office/drawing/2014/main" id="{83DB9836-2EB6-486E-9853-4DF1785D06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216" y="2957458"/>
            <a:ext cx="801052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2892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26774" y="1254034"/>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Feature Extraction</a:t>
            </a:r>
            <a:endParaRPr/>
          </a:p>
        </p:txBody>
      </p:sp>
      <p:sp>
        <p:nvSpPr>
          <p:cNvPr id="4" name="Group"/>
          <p:cNvSpPr/>
          <p:nvPr/>
        </p:nvSpPr>
        <p:spPr>
          <a:xfrm>
            <a:off x="685800" y="2062072"/>
            <a:ext cx="7772400" cy="341999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lstStyle/>
          <a:p>
            <a:pPr marL="285750" indent="-285750">
              <a:buFont typeface="Arial" panose="020B0604020202020204" pitchFamily="34" charset="0"/>
              <a:buChar char="•"/>
            </a:pPr>
            <a:r>
              <a:rPr lang="en-US" sz="1800"/>
              <a:t>Feature extraction is one of the most important modules in any classification system that is trained from non-numerical data. It is the process of transforming arbitrary data into numerical features usable for machine learning and deep learning approaches.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In the identified twitter dataset which is based on MBTI personality model, we find that each sample data has multiple Twitter tweets or sentences.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Most of the current studies use a single Twitter tweet or sentence for personality detection.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As personality is a long-term stable characteristic, it would be a better choice to use the text from multiple consecutive Twitter tweets for personality detection.</a:t>
            </a:r>
          </a:p>
        </p:txBody>
      </p:sp>
    </p:spTree>
    <p:extLst>
      <p:ext uri="{BB962C8B-B14F-4D97-AF65-F5344CB8AC3E}">
        <p14:creationId xmlns:p14="http://schemas.microsoft.com/office/powerpoint/2010/main" val="344063872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26774" y="1254034"/>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Feature Extraction</a:t>
            </a:r>
            <a:endParaRPr/>
          </a:p>
        </p:txBody>
      </p:sp>
      <p:sp>
        <p:nvSpPr>
          <p:cNvPr id="4" name="Group"/>
          <p:cNvSpPr/>
          <p:nvPr/>
        </p:nvSpPr>
        <p:spPr>
          <a:xfrm>
            <a:off x="646483" y="2062072"/>
            <a:ext cx="7772400" cy="385106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pPr marL="285750" indent="-285750">
              <a:buFont typeface="Arial" panose="020B0604020202020204" pitchFamily="34" charset="0"/>
              <a:buChar char="•"/>
            </a:pPr>
            <a:r>
              <a:rPr lang="en-US" sz="1800"/>
              <a:t>We will use a fine-tuned BERT model to encode each word in the sample into a vector representation, which is the process of word embedding. The </a:t>
            </a:r>
            <a:r>
              <a:rPr lang="en-US" sz="1800" err="1"/>
              <a:t>Keh</a:t>
            </a:r>
            <a:r>
              <a:rPr lang="en-US" sz="1800"/>
              <a:t> at al. BERT model for single sentence word embedding to train the personality detection model ignores the connection between consecutive social media text.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In order to correlate consecutive data texts, we will try to implement an approach based on the BERT model for sentence-level embedding.</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We will also try combining the NLP statistical features extracted from methods such as TF-IDF and Sentiment Analysis.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TF-IDF is a technique to quantify words in a set of documents. We generally compute a score for each word to signify its importance in the document and corpus.</a:t>
            </a:r>
          </a:p>
          <a:p>
            <a:endParaRPr lang="en-US" sz="1800"/>
          </a:p>
        </p:txBody>
      </p:sp>
    </p:spTree>
    <p:extLst>
      <p:ext uri="{BB962C8B-B14F-4D97-AF65-F5344CB8AC3E}">
        <p14:creationId xmlns:p14="http://schemas.microsoft.com/office/powerpoint/2010/main" val="34381210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990600" y="1371600"/>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Sentiment Analysis</a:t>
            </a:r>
            <a:endParaRPr/>
          </a:p>
        </p:txBody>
      </p:sp>
      <p:sp>
        <p:nvSpPr>
          <p:cNvPr id="4" name="Group"/>
          <p:cNvSpPr/>
          <p:nvPr/>
        </p:nvSpPr>
        <p:spPr>
          <a:xfrm>
            <a:off x="669574" y="2249287"/>
            <a:ext cx="7772400" cy="3810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pPr marL="285750" indent="-285750">
              <a:buFont typeface="Arial" panose="020B0604020202020204" pitchFamily="34" charset="0"/>
              <a:buChar char="•"/>
            </a:pPr>
            <a:r>
              <a:rPr lang="en-US" sz="1800"/>
              <a:t>To further explore and leverage information, sentiment knowledge of the text is a suitable option, as the current personality dataset does not have any sentiment labeling.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SenticNet5 is a popular tool used for extracting common sense knowledge along with associated sentiment polarity and effective labels from the text. The SenticNet5 Dictionary can effectively extract the emotional tendency (positive/negative) of certain words and give the corresponding polarity score x∈(−1,1).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After proper sentiment analysis of the textual data, we can concatenate the previous connection of multiple text vectors with the sentiment vector and input them into different neural networks for training and learning.</a:t>
            </a:r>
          </a:p>
        </p:txBody>
      </p:sp>
    </p:spTree>
    <p:extLst>
      <p:ext uri="{BB962C8B-B14F-4D97-AF65-F5344CB8AC3E}">
        <p14:creationId xmlns:p14="http://schemas.microsoft.com/office/powerpoint/2010/main" val="403781724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990600" y="1371600"/>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Resampling</a:t>
            </a:r>
            <a:endParaRPr/>
          </a:p>
        </p:txBody>
      </p:sp>
      <p:sp>
        <p:nvSpPr>
          <p:cNvPr id="4" name="Group"/>
          <p:cNvSpPr/>
          <p:nvPr/>
        </p:nvSpPr>
        <p:spPr>
          <a:xfrm>
            <a:off x="685800" y="2110742"/>
            <a:ext cx="7772400" cy="395898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pPr marL="285750" indent="-285750">
              <a:buFont typeface="Arial" panose="020B0604020202020204" pitchFamily="34" charset="0"/>
              <a:buChar char="•"/>
            </a:pPr>
            <a:r>
              <a:rPr lang="en-US" sz="1800"/>
              <a:t>Imbalanced dataset can be defined as a distribution problem that arises in classification where the number of instances in each class is not equally divided. Whenever, an algorithm is applied on skewed and unbalanced classified dataset, the outcome always diverge towards the sizeable class and the smaller classes are bypassed for prediction.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This drawback of classification is known as class imbalance problem. In the MBTI dataset, it can be seen that there is a serious data imbalance between EI and SN dimensions.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Therefore, it is important to balance this sparsity using resampling techniques. Oversampling using </a:t>
            </a:r>
            <a:r>
              <a:rPr lang="en-US" sz="1800" b="1"/>
              <a:t>Synthetic Minority Oversampling Technique(SMOTE) </a:t>
            </a:r>
            <a:r>
              <a:rPr lang="en-US" sz="1800"/>
              <a:t>and </a:t>
            </a:r>
            <a:r>
              <a:rPr lang="en-US" sz="1800" err="1"/>
              <a:t>undersampling</a:t>
            </a:r>
            <a:r>
              <a:rPr lang="en-US" sz="1800"/>
              <a:t> technique Cluster Centroids are </a:t>
            </a:r>
            <a:r>
              <a:rPr lang="en-US" sz="1800" err="1"/>
              <a:t>analysed</a:t>
            </a:r>
            <a:r>
              <a:rPr lang="en-US" sz="1800"/>
              <a:t> and the better technique is preferred.</a:t>
            </a:r>
          </a:p>
        </p:txBody>
      </p:sp>
    </p:spTree>
    <p:extLst>
      <p:ext uri="{BB962C8B-B14F-4D97-AF65-F5344CB8AC3E}">
        <p14:creationId xmlns:p14="http://schemas.microsoft.com/office/powerpoint/2010/main" val="8486036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990600" y="1065013"/>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Resampling</a:t>
            </a:r>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844" t="2521" r="14982"/>
          <a:stretch/>
        </p:blipFill>
        <p:spPr>
          <a:xfrm>
            <a:off x="610353" y="2472193"/>
            <a:ext cx="3809247" cy="251275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7038"/>
          <a:stretch/>
        </p:blipFill>
        <p:spPr>
          <a:xfrm>
            <a:off x="4760633" y="2288068"/>
            <a:ext cx="3927750" cy="2696882"/>
          </a:xfrm>
          <a:prstGeom prst="rect">
            <a:avLst/>
          </a:prstGeom>
        </p:spPr>
      </p:pic>
      <p:sp>
        <p:nvSpPr>
          <p:cNvPr id="7" name="TextBox 6">
            <a:extLst>
              <a:ext uri="{FF2B5EF4-FFF2-40B4-BE49-F238E27FC236}">
                <a16:creationId xmlns:a16="http://schemas.microsoft.com/office/drawing/2014/main" id="{B7711B21-3CB0-40D5-B2DF-0A46A096FE45}"/>
              </a:ext>
            </a:extLst>
          </p:cNvPr>
          <p:cNvSpPr txBox="1"/>
          <p:nvPr/>
        </p:nvSpPr>
        <p:spPr>
          <a:xfrm>
            <a:off x="1376594" y="5162951"/>
            <a:ext cx="2276763"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a:t>Distribution of Personality Traits among tweets</a:t>
            </a:r>
            <a:endParaRPr lang="en-GB"/>
          </a:p>
        </p:txBody>
      </p:sp>
      <p:sp>
        <p:nvSpPr>
          <p:cNvPr id="8" name="TextBox 7">
            <a:extLst>
              <a:ext uri="{FF2B5EF4-FFF2-40B4-BE49-F238E27FC236}">
                <a16:creationId xmlns:a16="http://schemas.microsoft.com/office/drawing/2014/main" id="{679D8F9E-AC8E-4E00-AE8D-7324DCF29FB2}"/>
              </a:ext>
            </a:extLst>
          </p:cNvPr>
          <p:cNvSpPr txBox="1"/>
          <p:nvPr/>
        </p:nvSpPr>
        <p:spPr>
          <a:xfrm>
            <a:off x="5805430" y="5138357"/>
            <a:ext cx="2276763"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a:t>Imbalance in Personality Traits distribution</a:t>
            </a:r>
            <a:endParaRPr lang="en-GB"/>
          </a:p>
        </p:txBody>
      </p:sp>
    </p:spTree>
    <p:extLst>
      <p:ext uri="{BB962C8B-B14F-4D97-AF65-F5344CB8AC3E}">
        <p14:creationId xmlns:p14="http://schemas.microsoft.com/office/powerpoint/2010/main" val="424889657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990600" y="1371600"/>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Personality Prediction</a:t>
            </a:r>
            <a:endParaRPr/>
          </a:p>
        </p:txBody>
      </p:sp>
      <p:sp>
        <p:nvSpPr>
          <p:cNvPr id="4" name="Group"/>
          <p:cNvSpPr/>
          <p:nvPr/>
        </p:nvSpPr>
        <p:spPr>
          <a:xfrm>
            <a:off x="685800" y="2179638"/>
            <a:ext cx="7772400" cy="3810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pPr marL="285750" indent="-285750">
              <a:buFont typeface="Arial" panose="020B0604020202020204" pitchFamily="34" charset="0"/>
              <a:buChar char="•"/>
            </a:pPr>
            <a:r>
              <a:rPr lang="en-US" sz="1800"/>
              <a:t>Deep learning method has become more and more popular in recent periods, where several related studies use neural network architectures such as CNN and LSTM in making the best model for personality prediction systems.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In our project, multiple deep learning architectures will be implemented by combining the statistics based text features and predefined model(BERT) features to improve the performance in predicting a personality of a person.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We will implement three different neural network models in the classification task for the experiments: the CNN, the GRU, and the LSTM.</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Convolutional Neural Networks(CNN) is a neural network architecture </a:t>
            </a:r>
            <a:r>
              <a:rPr lang="en-GB" sz="1800"/>
              <a:t>which is widely used for unstructured data classification, such as text and images.</a:t>
            </a:r>
            <a:endParaRPr lang="en-US" sz="1800"/>
          </a:p>
        </p:txBody>
      </p:sp>
    </p:spTree>
    <p:extLst>
      <p:ext uri="{BB962C8B-B14F-4D97-AF65-F5344CB8AC3E}">
        <p14:creationId xmlns:p14="http://schemas.microsoft.com/office/powerpoint/2010/main" val="266578265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990600" y="1371600"/>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Personality Prediction</a:t>
            </a:r>
            <a:endParaRPr/>
          </a:p>
        </p:txBody>
      </p:sp>
      <p:sp>
        <p:nvSpPr>
          <p:cNvPr id="4" name="Group"/>
          <p:cNvSpPr/>
          <p:nvPr/>
        </p:nvSpPr>
        <p:spPr>
          <a:xfrm>
            <a:off x="685800" y="2272002"/>
            <a:ext cx="7772400" cy="3810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pPr marL="285750" indent="-285750">
              <a:buFont typeface="Arial" panose="020B0604020202020204" pitchFamily="34" charset="0"/>
              <a:buChar char="•"/>
            </a:pPr>
            <a:r>
              <a:rPr lang="en-US" sz="1800"/>
              <a:t>A GRU is essentially a type of Recurrent Neural Network.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To explore the relationships between consecutive sentences, we use the neural network structure of the GRU, which can capture the correlations between successive consecutive statements well.</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Long Short-Term Memory is an artificial RNN architecture. Unlike standard feedforward neural networks, LSTM has feedback connections.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It can process not only single data points, but also entire sequences of data. LSTM is also used for validation in order to better understand whether the text sequence affects the classification effect.</a:t>
            </a:r>
          </a:p>
        </p:txBody>
      </p:sp>
    </p:spTree>
    <p:extLst>
      <p:ext uri="{BB962C8B-B14F-4D97-AF65-F5344CB8AC3E}">
        <p14:creationId xmlns:p14="http://schemas.microsoft.com/office/powerpoint/2010/main" val="304951983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990600" y="1371600"/>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Performance Analysis </a:t>
            </a:r>
            <a:endParaRPr/>
          </a:p>
        </p:txBody>
      </p:sp>
      <p:sp>
        <p:nvSpPr>
          <p:cNvPr id="4" name="Group"/>
          <p:cNvSpPr/>
          <p:nvPr/>
        </p:nvSpPr>
        <p:spPr>
          <a:xfrm>
            <a:off x="669574" y="2249287"/>
            <a:ext cx="7772400" cy="3810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pPr marL="285750" indent="-285750">
              <a:buFont typeface="Arial" panose="020B0604020202020204" pitchFamily="34" charset="0"/>
              <a:buChar char="•"/>
            </a:pPr>
            <a:r>
              <a:rPr lang="en-GB" sz="1800"/>
              <a:t>In our proposed personality prediction system, we will implement several deep learning models, which is trained on combined the statistical based text features and predefined model features. </a:t>
            </a:r>
          </a:p>
          <a:p>
            <a:pPr marL="285750" indent="-285750">
              <a:buFont typeface="Arial" panose="020B0604020202020204" pitchFamily="34" charset="0"/>
              <a:buChar char="•"/>
            </a:pPr>
            <a:endParaRPr lang="en-GB" sz="1800"/>
          </a:p>
          <a:p>
            <a:pPr marL="285750" indent="-285750">
              <a:buFont typeface="Arial" panose="020B0604020202020204" pitchFamily="34" charset="0"/>
              <a:buChar char="•"/>
            </a:pPr>
            <a:r>
              <a:rPr lang="en-GB" sz="1800"/>
              <a:t>Analysing performance of the models play a major role in identifying the drawbacks and improving accuracy. </a:t>
            </a:r>
          </a:p>
          <a:p>
            <a:pPr marL="285750" indent="-285750">
              <a:buFont typeface="Arial" panose="020B0604020202020204" pitchFamily="34" charset="0"/>
              <a:buChar char="•"/>
            </a:pPr>
            <a:endParaRPr lang="en-GB" sz="1800"/>
          </a:p>
          <a:p>
            <a:pPr marL="285750" indent="-285750">
              <a:buFont typeface="Arial" panose="020B0604020202020204" pitchFamily="34" charset="0"/>
              <a:buChar char="•"/>
            </a:pPr>
            <a:r>
              <a:rPr lang="en-GB" sz="1800"/>
              <a:t>Hence the models will be evaluated and compared based on several metrics such as accuracy, precision, recall and F1 score. </a:t>
            </a:r>
          </a:p>
          <a:p>
            <a:pPr marL="285750" indent="-285750">
              <a:buFont typeface="Arial" panose="020B0604020202020204" pitchFamily="34" charset="0"/>
              <a:buChar char="•"/>
            </a:pPr>
            <a:endParaRPr lang="en-GB" sz="1800"/>
          </a:p>
          <a:p>
            <a:pPr marL="285750" indent="-285750">
              <a:buFont typeface="Arial" panose="020B0604020202020204" pitchFamily="34" charset="0"/>
              <a:buChar char="•"/>
            </a:pPr>
            <a:r>
              <a:rPr lang="en-GB" sz="1800"/>
              <a:t>Fine-tuning BERT model and deep learning models is done based on the observed results.</a:t>
            </a:r>
            <a:endParaRPr lang="en-US" sz="1800"/>
          </a:p>
        </p:txBody>
      </p:sp>
    </p:spTree>
    <p:extLst>
      <p:ext uri="{BB962C8B-B14F-4D97-AF65-F5344CB8AC3E}">
        <p14:creationId xmlns:p14="http://schemas.microsoft.com/office/powerpoint/2010/main" val="86777009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ontent"/>
          <p:cNvSpPr txBox="1">
            <a:spLocks noGrp="1"/>
          </p:cNvSpPr>
          <p:nvPr>
            <p:ph type="title"/>
          </p:nvPr>
        </p:nvSpPr>
        <p:spPr>
          <a:xfrm>
            <a:off x="609600" y="1371600"/>
            <a:ext cx="7772400" cy="685800"/>
          </a:xfrm>
          <a:prstGeom prst="rect">
            <a:avLst/>
          </a:prstGeom>
        </p:spPr>
        <p:txBody>
          <a:bodyPr>
            <a:normAutofit/>
          </a:bodyPr>
          <a:lstStyle>
            <a:lvl1pPr>
              <a:defRPr sz="3200">
                <a:latin typeface="Times New Roman"/>
                <a:ea typeface="Times New Roman"/>
                <a:cs typeface="Times New Roman"/>
                <a:sym typeface="Times New Roman"/>
              </a:defRPr>
            </a:lvl1pPr>
          </a:lstStyle>
          <a:p>
            <a:r>
              <a:rPr lang="en-IN"/>
              <a:t>Problem definition</a:t>
            </a:r>
            <a:endParaRPr/>
          </a:p>
        </p:txBody>
      </p:sp>
      <p:sp>
        <p:nvSpPr>
          <p:cNvPr id="142" name="Rectangle"/>
          <p:cNvSpPr/>
          <p:nvPr/>
        </p:nvSpPr>
        <p:spPr>
          <a:xfrm>
            <a:off x="1295400" y="304800"/>
            <a:ext cx="6858000" cy="457200"/>
          </a:xfrm>
          <a:prstGeom prst="rect">
            <a:avLst/>
          </a:prstGeom>
          <a:solidFill>
            <a:srgbClr val="FFFFFF"/>
          </a:solidFill>
          <a:ln>
            <a:solidFill>
              <a:srgbClr val="FFFFFF"/>
            </a:solidFill>
          </a:ln>
        </p:spPr>
        <p:txBody>
          <a:bodyPr lIns="45719" rIns="45719" anchor="ctr"/>
          <a:lstStyle/>
          <a:p>
            <a:pPr>
              <a:defRPr sz="2800">
                <a:latin typeface="+mn-lt"/>
                <a:ea typeface="+mn-ea"/>
                <a:cs typeface="+mn-cs"/>
                <a:sym typeface="Arial"/>
              </a:defRPr>
            </a:pPr>
            <a:endParaRPr/>
          </a:p>
        </p:txBody>
      </p:sp>
      <p:sp>
        <p:nvSpPr>
          <p:cNvPr id="144" name="Introduction…"/>
          <p:cNvSpPr/>
          <p:nvPr/>
        </p:nvSpPr>
        <p:spPr>
          <a:xfrm>
            <a:off x="701039" y="3056279"/>
            <a:ext cx="7680961" cy="89255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spcBef>
                <a:spcPts val="400"/>
              </a:spcBef>
              <a:buClr>
                <a:srgbClr val="6699FF"/>
              </a:buClr>
              <a:buSzPct val="100000"/>
              <a:defRPr sz="2000"/>
            </a:pPr>
            <a:r>
              <a:rPr lang="en-US" sz="2500"/>
              <a:t>To predict personality types of users from social media posts using deep learning techniques.   </a:t>
            </a:r>
            <a:endParaRPr sz="250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44229" y="25318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Implementation and Results</a:t>
            </a:r>
            <a:endParaRPr/>
          </a:p>
        </p:txBody>
      </p:sp>
      <p:pic>
        <p:nvPicPr>
          <p:cNvPr id="2" name="Picture 4" descr="Table&#10;&#10;Description automatically generated">
            <a:extLst>
              <a:ext uri="{FF2B5EF4-FFF2-40B4-BE49-F238E27FC236}">
                <a16:creationId xmlns:a16="http://schemas.microsoft.com/office/drawing/2014/main" id="{7FC26583-67E2-453D-89C7-1E3F7926F024}"/>
              </a:ext>
            </a:extLst>
          </p:cNvPr>
          <p:cNvPicPr>
            <a:picLocks noChangeAspect="1"/>
          </p:cNvPicPr>
          <p:nvPr/>
        </p:nvPicPr>
        <p:blipFill>
          <a:blip r:embed="rId2"/>
          <a:stretch>
            <a:fillRect/>
          </a:stretch>
        </p:blipFill>
        <p:spPr>
          <a:xfrm>
            <a:off x="582562" y="2596260"/>
            <a:ext cx="2669458" cy="2157093"/>
          </a:xfrm>
          <a:prstGeom prst="rect">
            <a:avLst/>
          </a:prstGeom>
          <a:ln w="6350">
            <a:solidFill>
              <a:schemeClr val="tx1"/>
            </a:solidFill>
          </a:ln>
        </p:spPr>
      </p:pic>
      <p:sp>
        <p:nvSpPr>
          <p:cNvPr id="6" name="TextBox 5">
            <a:extLst>
              <a:ext uri="{FF2B5EF4-FFF2-40B4-BE49-F238E27FC236}">
                <a16:creationId xmlns:a16="http://schemas.microsoft.com/office/drawing/2014/main" id="{A8FB2A30-AE21-45B2-BE74-1F67F4D7CCEA}"/>
              </a:ext>
            </a:extLst>
          </p:cNvPr>
          <p:cNvSpPr txBox="1"/>
          <p:nvPr/>
        </p:nvSpPr>
        <p:spPr>
          <a:xfrm>
            <a:off x="2807110" y="1406013"/>
            <a:ext cx="35051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sz="2400"/>
              <a:t>Data Loading and Analysis</a:t>
            </a:r>
          </a:p>
        </p:txBody>
      </p:sp>
      <p:pic>
        <p:nvPicPr>
          <p:cNvPr id="7" name="Picture 7" descr="Graphical user interface, text, application&#10;&#10;Description automatically generated">
            <a:extLst>
              <a:ext uri="{FF2B5EF4-FFF2-40B4-BE49-F238E27FC236}">
                <a16:creationId xmlns:a16="http://schemas.microsoft.com/office/drawing/2014/main" id="{0F086905-198B-4503-92F4-4D3C329F18FB}"/>
              </a:ext>
            </a:extLst>
          </p:cNvPr>
          <p:cNvPicPr>
            <a:picLocks noChangeAspect="1"/>
          </p:cNvPicPr>
          <p:nvPr/>
        </p:nvPicPr>
        <p:blipFill>
          <a:blip r:embed="rId3"/>
          <a:stretch>
            <a:fillRect/>
          </a:stretch>
        </p:blipFill>
        <p:spPr>
          <a:xfrm>
            <a:off x="3360174" y="2596078"/>
            <a:ext cx="5311877" cy="2304942"/>
          </a:xfrm>
          <a:prstGeom prst="rect">
            <a:avLst/>
          </a:prstGeom>
          <a:ln w="6350">
            <a:solidFill>
              <a:schemeClr val="tx1"/>
            </a:solidFill>
          </a:ln>
        </p:spPr>
      </p:pic>
    </p:spTree>
    <p:extLst>
      <p:ext uri="{BB962C8B-B14F-4D97-AF65-F5344CB8AC3E}">
        <p14:creationId xmlns:p14="http://schemas.microsoft.com/office/powerpoint/2010/main" val="262731706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44229" y="25318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Implementation and Results</a:t>
            </a:r>
            <a:endParaRPr/>
          </a:p>
        </p:txBody>
      </p:sp>
      <p:sp>
        <p:nvSpPr>
          <p:cNvPr id="6" name="TextBox 5">
            <a:extLst>
              <a:ext uri="{FF2B5EF4-FFF2-40B4-BE49-F238E27FC236}">
                <a16:creationId xmlns:a16="http://schemas.microsoft.com/office/drawing/2014/main" id="{A8FB2A30-AE21-45B2-BE74-1F67F4D7CCEA}"/>
              </a:ext>
            </a:extLst>
          </p:cNvPr>
          <p:cNvSpPr txBox="1"/>
          <p:nvPr/>
        </p:nvSpPr>
        <p:spPr>
          <a:xfrm>
            <a:off x="2807110" y="1406013"/>
            <a:ext cx="35051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sz="2400"/>
              <a:t>Data Loading and Analysis</a:t>
            </a:r>
          </a:p>
        </p:txBody>
      </p:sp>
      <p:pic>
        <p:nvPicPr>
          <p:cNvPr id="4" name="Picture 4" descr="Chart, bar chart&#10;&#10;Description automatically generated">
            <a:extLst>
              <a:ext uri="{FF2B5EF4-FFF2-40B4-BE49-F238E27FC236}">
                <a16:creationId xmlns:a16="http://schemas.microsoft.com/office/drawing/2014/main" id="{6689D655-618C-49A5-9C6F-328463571A3C}"/>
              </a:ext>
            </a:extLst>
          </p:cNvPr>
          <p:cNvPicPr>
            <a:picLocks noChangeAspect="1"/>
          </p:cNvPicPr>
          <p:nvPr/>
        </p:nvPicPr>
        <p:blipFill>
          <a:blip r:embed="rId2"/>
          <a:stretch>
            <a:fillRect/>
          </a:stretch>
        </p:blipFill>
        <p:spPr>
          <a:xfrm>
            <a:off x="465804" y="2626730"/>
            <a:ext cx="5231990" cy="2292799"/>
          </a:xfrm>
          <a:prstGeom prst="rect">
            <a:avLst/>
          </a:prstGeom>
        </p:spPr>
      </p:pic>
      <p:pic>
        <p:nvPicPr>
          <p:cNvPr id="5" name="Picture 7" descr="Chart, pie chart&#10;&#10;Description automatically generated">
            <a:extLst>
              <a:ext uri="{FF2B5EF4-FFF2-40B4-BE49-F238E27FC236}">
                <a16:creationId xmlns:a16="http://schemas.microsoft.com/office/drawing/2014/main" id="{04410E72-BD61-448F-AEA4-AFBC64D6296C}"/>
              </a:ext>
            </a:extLst>
          </p:cNvPr>
          <p:cNvPicPr>
            <a:picLocks noChangeAspect="1"/>
          </p:cNvPicPr>
          <p:nvPr/>
        </p:nvPicPr>
        <p:blipFill>
          <a:blip r:embed="rId3"/>
          <a:stretch>
            <a:fillRect/>
          </a:stretch>
        </p:blipFill>
        <p:spPr>
          <a:xfrm>
            <a:off x="5695336" y="2108709"/>
            <a:ext cx="3038168" cy="3113761"/>
          </a:xfrm>
          <a:prstGeom prst="rect">
            <a:avLst/>
          </a:prstGeom>
        </p:spPr>
      </p:pic>
    </p:spTree>
    <p:extLst>
      <p:ext uri="{BB962C8B-B14F-4D97-AF65-F5344CB8AC3E}">
        <p14:creationId xmlns:p14="http://schemas.microsoft.com/office/powerpoint/2010/main" val="86959022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44229" y="25318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Implementation and Results</a:t>
            </a:r>
            <a:endParaRPr/>
          </a:p>
        </p:txBody>
      </p:sp>
      <p:sp>
        <p:nvSpPr>
          <p:cNvPr id="6" name="TextBox 5">
            <a:extLst>
              <a:ext uri="{FF2B5EF4-FFF2-40B4-BE49-F238E27FC236}">
                <a16:creationId xmlns:a16="http://schemas.microsoft.com/office/drawing/2014/main" id="{A8FB2A30-AE21-45B2-BE74-1F67F4D7CCEA}"/>
              </a:ext>
            </a:extLst>
          </p:cNvPr>
          <p:cNvSpPr txBox="1"/>
          <p:nvPr/>
        </p:nvSpPr>
        <p:spPr>
          <a:xfrm>
            <a:off x="2807110" y="1406013"/>
            <a:ext cx="35051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sz="2400"/>
              <a:t>Data Loading and Analysis</a:t>
            </a:r>
          </a:p>
        </p:txBody>
      </p:sp>
      <p:pic>
        <p:nvPicPr>
          <p:cNvPr id="8" name="Picture 8" descr="Chart, bar chart&#10;&#10;Description automatically generated">
            <a:extLst>
              <a:ext uri="{FF2B5EF4-FFF2-40B4-BE49-F238E27FC236}">
                <a16:creationId xmlns:a16="http://schemas.microsoft.com/office/drawing/2014/main" id="{705921C6-8809-4AC6-9FB3-F9F1DE23510C}"/>
              </a:ext>
            </a:extLst>
          </p:cNvPr>
          <p:cNvPicPr>
            <a:picLocks noChangeAspect="1"/>
          </p:cNvPicPr>
          <p:nvPr/>
        </p:nvPicPr>
        <p:blipFill>
          <a:blip r:embed="rId2"/>
          <a:stretch>
            <a:fillRect/>
          </a:stretch>
        </p:blipFill>
        <p:spPr>
          <a:xfrm>
            <a:off x="1341717" y="2142945"/>
            <a:ext cx="6453681" cy="3477030"/>
          </a:xfrm>
          <a:prstGeom prst="rect">
            <a:avLst/>
          </a:prstGeom>
        </p:spPr>
      </p:pic>
    </p:spTree>
    <p:extLst>
      <p:ext uri="{BB962C8B-B14F-4D97-AF65-F5344CB8AC3E}">
        <p14:creationId xmlns:p14="http://schemas.microsoft.com/office/powerpoint/2010/main" val="127421034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44229" y="25318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Implementation and Results</a:t>
            </a:r>
            <a:endParaRPr/>
          </a:p>
        </p:txBody>
      </p:sp>
      <p:sp>
        <p:nvSpPr>
          <p:cNvPr id="6" name="TextBox 5">
            <a:extLst>
              <a:ext uri="{FF2B5EF4-FFF2-40B4-BE49-F238E27FC236}">
                <a16:creationId xmlns:a16="http://schemas.microsoft.com/office/drawing/2014/main" id="{A8FB2A30-AE21-45B2-BE74-1F67F4D7CCEA}"/>
              </a:ext>
            </a:extLst>
          </p:cNvPr>
          <p:cNvSpPr txBox="1"/>
          <p:nvPr/>
        </p:nvSpPr>
        <p:spPr>
          <a:xfrm>
            <a:off x="2819400" y="1252384"/>
            <a:ext cx="35051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sz="2400"/>
              <a:t>Preprocessing</a:t>
            </a:r>
            <a:endParaRPr lang="en-US"/>
          </a:p>
        </p:txBody>
      </p:sp>
      <p:pic>
        <p:nvPicPr>
          <p:cNvPr id="11" name="Picture 11" descr="Graphical user interface&#10;&#10;Description automatically generated">
            <a:extLst>
              <a:ext uri="{FF2B5EF4-FFF2-40B4-BE49-F238E27FC236}">
                <a16:creationId xmlns:a16="http://schemas.microsoft.com/office/drawing/2014/main" id="{2F0B31B7-E3F6-4D24-B6A9-FDA8E1B45A05}"/>
              </a:ext>
            </a:extLst>
          </p:cNvPr>
          <p:cNvPicPr>
            <a:picLocks noChangeAspect="1"/>
          </p:cNvPicPr>
          <p:nvPr/>
        </p:nvPicPr>
        <p:blipFill>
          <a:blip r:embed="rId2"/>
          <a:stretch>
            <a:fillRect/>
          </a:stretch>
        </p:blipFill>
        <p:spPr>
          <a:xfrm>
            <a:off x="1418303" y="2051921"/>
            <a:ext cx="6123038" cy="818433"/>
          </a:xfrm>
          <a:prstGeom prst="rect">
            <a:avLst/>
          </a:prstGeom>
          <a:ln w="6350">
            <a:solidFill>
              <a:schemeClr val="tx1"/>
            </a:solidFill>
          </a:ln>
        </p:spPr>
      </p:pic>
      <p:pic>
        <p:nvPicPr>
          <p:cNvPr id="12" name="Picture 12" descr="Graphical user interface, text, application, email&#10;&#10;Description automatically generated">
            <a:extLst>
              <a:ext uri="{FF2B5EF4-FFF2-40B4-BE49-F238E27FC236}">
                <a16:creationId xmlns:a16="http://schemas.microsoft.com/office/drawing/2014/main" id="{ABBE68A4-052A-4F5A-93C7-D02C83F09DBF}"/>
              </a:ext>
            </a:extLst>
          </p:cNvPr>
          <p:cNvPicPr>
            <a:picLocks noChangeAspect="1"/>
          </p:cNvPicPr>
          <p:nvPr/>
        </p:nvPicPr>
        <p:blipFill>
          <a:blip r:embed="rId3"/>
          <a:stretch>
            <a:fillRect/>
          </a:stretch>
        </p:blipFill>
        <p:spPr>
          <a:xfrm>
            <a:off x="1418303" y="3001543"/>
            <a:ext cx="2964425" cy="1137592"/>
          </a:xfrm>
          <a:prstGeom prst="rect">
            <a:avLst/>
          </a:prstGeom>
          <a:ln w="6350">
            <a:solidFill>
              <a:schemeClr val="tx1"/>
            </a:solidFill>
          </a:ln>
        </p:spPr>
      </p:pic>
      <p:pic>
        <p:nvPicPr>
          <p:cNvPr id="13" name="Picture 13" descr="Graphical user interface, text, application, email&#10;&#10;Description automatically generated">
            <a:extLst>
              <a:ext uri="{FF2B5EF4-FFF2-40B4-BE49-F238E27FC236}">
                <a16:creationId xmlns:a16="http://schemas.microsoft.com/office/drawing/2014/main" id="{89A33D44-7879-486A-A2BA-5A204DBD1C0D}"/>
              </a:ext>
            </a:extLst>
          </p:cNvPr>
          <p:cNvPicPr>
            <a:picLocks noChangeAspect="1"/>
          </p:cNvPicPr>
          <p:nvPr/>
        </p:nvPicPr>
        <p:blipFill>
          <a:blip r:embed="rId4"/>
          <a:stretch>
            <a:fillRect/>
          </a:stretch>
        </p:blipFill>
        <p:spPr>
          <a:xfrm>
            <a:off x="1418303" y="4264292"/>
            <a:ext cx="4660490" cy="1518753"/>
          </a:xfrm>
          <a:prstGeom prst="rect">
            <a:avLst/>
          </a:prstGeom>
          <a:ln w="6350">
            <a:solidFill>
              <a:schemeClr val="tx1"/>
            </a:solidFill>
          </a:ln>
        </p:spPr>
      </p:pic>
    </p:spTree>
    <p:extLst>
      <p:ext uri="{BB962C8B-B14F-4D97-AF65-F5344CB8AC3E}">
        <p14:creationId xmlns:p14="http://schemas.microsoft.com/office/powerpoint/2010/main" val="106290628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44229" y="25318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Implementation and Results</a:t>
            </a:r>
            <a:endParaRPr/>
          </a:p>
        </p:txBody>
      </p:sp>
      <p:sp>
        <p:nvSpPr>
          <p:cNvPr id="6" name="TextBox 5">
            <a:extLst>
              <a:ext uri="{FF2B5EF4-FFF2-40B4-BE49-F238E27FC236}">
                <a16:creationId xmlns:a16="http://schemas.microsoft.com/office/drawing/2014/main" id="{A8FB2A30-AE21-45B2-BE74-1F67F4D7CCEA}"/>
              </a:ext>
            </a:extLst>
          </p:cNvPr>
          <p:cNvSpPr txBox="1"/>
          <p:nvPr/>
        </p:nvSpPr>
        <p:spPr>
          <a:xfrm>
            <a:off x="2819400" y="1252384"/>
            <a:ext cx="35051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sz="2400"/>
              <a:t>Preprocessing</a:t>
            </a:r>
            <a:endParaRPr lang="en-US"/>
          </a:p>
        </p:txBody>
      </p:sp>
      <p:pic>
        <p:nvPicPr>
          <p:cNvPr id="2" name="Picture 6" descr="Graphical user interface, text, application&#10;&#10;Description automatically generated">
            <a:extLst>
              <a:ext uri="{FF2B5EF4-FFF2-40B4-BE49-F238E27FC236}">
                <a16:creationId xmlns:a16="http://schemas.microsoft.com/office/drawing/2014/main" id="{0C947DE3-C8F5-48B7-9E5F-47E854F1AEB9}"/>
              </a:ext>
            </a:extLst>
          </p:cNvPr>
          <p:cNvPicPr>
            <a:picLocks noChangeAspect="1"/>
          </p:cNvPicPr>
          <p:nvPr/>
        </p:nvPicPr>
        <p:blipFill>
          <a:blip r:embed="rId2"/>
          <a:stretch>
            <a:fillRect/>
          </a:stretch>
        </p:blipFill>
        <p:spPr>
          <a:xfrm>
            <a:off x="650158" y="1912160"/>
            <a:ext cx="4783393" cy="2271677"/>
          </a:xfrm>
          <a:prstGeom prst="rect">
            <a:avLst/>
          </a:prstGeom>
          <a:ln w="6350">
            <a:solidFill>
              <a:schemeClr val="tx1"/>
            </a:solidFill>
          </a:ln>
        </p:spPr>
      </p:pic>
      <p:pic>
        <p:nvPicPr>
          <p:cNvPr id="7" name="Picture 8" descr="A picture containing text&#10;&#10;Description automatically generated">
            <a:extLst>
              <a:ext uri="{FF2B5EF4-FFF2-40B4-BE49-F238E27FC236}">
                <a16:creationId xmlns:a16="http://schemas.microsoft.com/office/drawing/2014/main" id="{1F625571-2097-4236-82D6-E810C5965BB2}"/>
              </a:ext>
            </a:extLst>
          </p:cNvPr>
          <p:cNvPicPr>
            <a:picLocks noChangeAspect="1"/>
          </p:cNvPicPr>
          <p:nvPr/>
        </p:nvPicPr>
        <p:blipFill>
          <a:blip r:embed="rId3"/>
          <a:stretch>
            <a:fillRect/>
          </a:stretch>
        </p:blipFill>
        <p:spPr>
          <a:xfrm>
            <a:off x="2757948" y="3988274"/>
            <a:ext cx="5606845" cy="1843420"/>
          </a:xfrm>
          <a:prstGeom prst="rect">
            <a:avLst/>
          </a:prstGeom>
          <a:ln w="6350">
            <a:solidFill>
              <a:schemeClr val="tx1"/>
            </a:solidFill>
          </a:ln>
        </p:spPr>
      </p:pic>
      <p:sp>
        <p:nvSpPr>
          <p:cNvPr id="9" name="TextBox 8">
            <a:extLst>
              <a:ext uri="{FF2B5EF4-FFF2-40B4-BE49-F238E27FC236}">
                <a16:creationId xmlns:a16="http://schemas.microsoft.com/office/drawing/2014/main" id="{FF52D1F4-481E-4C0A-9BC6-EE452F48D630}"/>
              </a:ext>
            </a:extLst>
          </p:cNvPr>
          <p:cNvSpPr txBox="1"/>
          <p:nvPr/>
        </p:nvSpPr>
        <p:spPr>
          <a:xfrm>
            <a:off x="5517126" y="2204883"/>
            <a:ext cx="27432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a:t>Before Preprocessing</a:t>
            </a:r>
          </a:p>
        </p:txBody>
      </p:sp>
      <p:sp>
        <p:nvSpPr>
          <p:cNvPr id="10" name="TextBox 9">
            <a:extLst>
              <a:ext uri="{FF2B5EF4-FFF2-40B4-BE49-F238E27FC236}">
                <a16:creationId xmlns:a16="http://schemas.microsoft.com/office/drawing/2014/main" id="{5F35297E-BED2-438A-BA1C-2C0BB900E49F}"/>
              </a:ext>
            </a:extLst>
          </p:cNvPr>
          <p:cNvSpPr txBox="1"/>
          <p:nvPr/>
        </p:nvSpPr>
        <p:spPr>
          <a:xfrm>
            <a:off x="1180178" y="4854984"/>
            <a:ext cx="27432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a:t>After Preprocessing</a:t>
            </a:r>
          </a:p>
        </p:txBody>
      </p:sp>
    </p:spTree>
    <p:extLst>
      <p:ext uri="{BB962C8B-B14F-4D97-AF65-F5344CB8AC3E}">
        <p14:creationId xmlns:p14="http://schemas.microsoft.com/office/powerpoint/2010/main" val="28208423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44229" y="25318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Implementation and Results</a:t>
            </a:r>
            <a:endParaRPr/>
          </a:p>
        </p:txBody>
      </p:sp>
      <p:sp>
        <p:nvSpPr>
          <p:cNvPr id="6" name="TextBox 5">
            <a:extLst>
              <a:ext uri="{FF2B5EF4-FFF2-40B4-BE49-F238E27FC236}">
                <a16:creationId xmlns:a16="http://schemas.microsoft.com/office/drawing/2014/main" id="{A8FB2A30-AE21-45B2-BE74-1F67F4D7CCEA}"/>
              </a:ext>
            </a:extLst>
          </p:cNvPr>
          <p:cNvSpPr txBox="1"/>
          <p:nvPr/>
        </p:nvSpPr>
        <p:spPr>
          <a:xfrm>
            <a:off x="2819400" y="1252384"/>
            <a:ext cx="35051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sz="2400"/>
              <a:t>Feature Extraction</a:t>
            </a:r>
            <a:endParaRPr lang="en-US"/>
          </a:p>
        </p:txBody>
      </p:sp>
      <p:pic>
        <p:nvPicPr>
          <p:cNvPr id="2" name="Picture 6">
            <a:extLst>
              <a:ext uri="{FF2B5EF4-FFF2-40B4-BE49-F238E27FC236}">
                <a16:creationId xmlns:a16="http://schemas.microsoft.com/office/drawing/2014/main" id="{E1215D7D-F46A-4B4B-9002-79A82D93E4C3}"/>
              </a:ext>
            </a:extLst>
          </p:cNvPr>
          <p:cNvPicPr>
            <a:picLocks noChangeAspect="1"/>
          </p:cNvPicPr>
          <p:nvPr/>
        </p:nvPicPr>
        <p:blipFill>
          <a:blip r:embed="rId2"/>
          <a:stretch>
            <a:fillRect/>
          </a:stretch>
        </p:blipFill>
        <p:spPr>
          <a:xfrm>
            <a:off x="1906261" y="2381663"/>
            <a:ext cx="5340926" cy="1839625"/>
          </a:xfrm>
          <a:prstGeom prst="rect">
            <a:avLst/>
          </a:prstGeom>
        </p:spPr>
      </p:pic>
      <p:pic>
        <p:nvPicPr>
          <p:cNvPr id="7" name="Picture 7">
            <a:extLst>
              <a:ext uri="{FF2B5EF4-FFF2-40B4-BE49-F238E27FC236}">
                <a16:creationId xmlns:a16="http://schemas.microsoft.com/office/drawing/2014/main" id="{5F9D099B-29F2-4961-9B9F-1314BE97252B}"/>
              </a:ext>
            </a:extLst>
          </p:cNvPr>
          <p:cNvPicPr>
            <a:picLocks noChangeAspect="1"/>
          </p:cNvPicPr>
          <p:nvPr/>
        </p:nvPicPr>
        <p:blipFill>
          <a:blip r:embed="rId3"/>
          <a:stretch>
            <a:fillRect/>
          </a:stretch>
        </p:blipFill>
        <p:spPr>
          <a:xfrm>
            <a:off x="1726781" y="4674038"/>
            <a:ext cx="5699886" cy="428824"/>
          </a:xfrm>
          <a:prstGeom prst="rect">
            <a:avLst/>
          </a:prstGeom>
        </p:spPr>
      </p:pic>
    </p:spTree>
    <p:extLst>
      <p:ext uri="{BB962C8B-B14F-4D97-AF65-F5344CB8AC3E}">
        <p14:creationId xmlns:p14="http://schemas.microsoft.com/office/powerpoint/2010/main" val="345036694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44229" y="25318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Implementation and Results</a:t>
            </a:r>
            <a:endParaRPr/>
          </a:p>
        </p:txBody>
      </p:sp>
      <p:sp>
        <p:nvSpPr>
          <p:cNvPr id="6" name="TextBox 5">
            <a:extLst>
              <a:ext uri="{FF2B5EF4-FFF2-40B4-BE49-F238E27FC236}">
                <a16:creationId xmlns:a16="http://schemas.microsoft.com/office/drawing/2014/main" id="{A8FB2A30-AE21-45B2-BE74-1F67F4D7CCEA}"/>
              </a:ext>
            </a:extLst>
          </p:cNvPr>
          <p:cNvSpPr txBox="1"/>
          <p:nvPr/>
        </p:nvSpPr>
        <p:spPr>
          <a:xfrm>
            <a:off x="2819400" y="1252384"/>
            <a:ext cx="35051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sz="2400"/>
              <a:t>Feature Extraction</a:t>
            </a:r>
            <a:endParaRPr lang="en-US"/>
          </a:p>
        </p:txBody>
      </p:sp>
      <p:sp>
        <p:nvSpPr>
          <p:cNvPr id="5" name="TextBox 4">
            <a:extLst>
              <a:ext uri="{FF2B5EF4-FFF2-40B4-BE49-F238E27FC236}">
                <a16:creationId xmlns:a16="http://schemas.microsoft.com/office/drawing/2014/main" id="{C05C72DC-E88B-4E31-8A64-E1BE435261EB}"/>
              </a:ext>
            </a:extLst>
          </p:cNvPr>
          <p:cNvSpPr txBox="1"/>
          <p:nvPr/>
        </p:nvSpPr>
        <p:spPr>
          <a:xfrm>
            <a:off x="2862416" y="5713770"/>
            <a:ext cx="341916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a:t>TF-IDF Vectorization – Sparse Matrix</a:t>
            </a:r>
            <a:endParaRPr lang="en-US" sz="1400" b="0" i="0" u="none" strike="noStrike" cap="none" spc="0" normalizeH="0" baseline="0">
              <a:ln>
                <a:noFill/>
              </a:ln>
              <a:solidFill>
                <a:srgbClr val="000000"/>
              </a:solidFill>
              <a:effectLst/>
              <a:uFillTx/>
              <a:latin typeface="Times New Roman"/>
              <a:ea typeface="Times New Roman"/>
              <a:cs typeface="Times New Roman"/>
            </a:endParaRPr>
          </a:p>
        </p:txBody>
      </p:sp>
      <p:pic>
        <p:nvPicPr>
          <p:cNvPr id="2" name="Picture 6">
            <a:extLst>
              <a:ext uri="{FF2B5EF4-FFF2-40B4-BE49-F238E27FC236}">
                <a16:creationId xmlns:a16="http://schemas.microsoft.com/office/drawing/2014/main" id="{5998BC1A-1248-4300-9070-4875E220047A}"/>
              </a:ext>
            </a:extLst>
          </p:cNvPr>
          <p:cNvPicPr>
            <a:picLocks noChangeAspect="1"/>
          </p:cNvPicPr>
          <p:nvPr/>
        </p:nvPicPr>
        <p:blipFill>
          <a:blip r:embed="rId2"/>
          <a:stretch>
            <a:fillRect/>
          </a:stretch>
        </p:blipFill>
        <p:spPr>
          <a:xfrm>
            <a:off x="927463" y="1634605"/>
            <a:ext cx="7432765" cy="4130899"/>
          </a:xfrm>
          <a:prstGeom prst="rect">
            <a:avLst/>
          </a:prstGeom>
        </p:spPr>
      </p:pic>
    </p:spTree>
    <p:extLst>
      <p:ext uri="{BB962C8B-B14F-4D97-AF65-F5344CB8AC3E}">
        <p14:creationId xmlns:p14="http://schemas.microsoft.com/office/powerpoint/2010/main" val="56896155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44229" y="25318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Implementation and Results</a:t>
            </a:r>
            <a:endParaRPr/>
          </a:p>
        </p:txBody>
      </p:sp>
      <p:sp>
        <p:nvSpPr>
          <p:cNvPr id="6" name="TextBox 5">
            <a:extLst>
              <a:ext uri="{FF2B5EF4-FFF2-40B4-BE49-F238E27FC236}">
                <a16:creationId xmlns:a16="http://schemas.microsoft.com/office/drawing/2014/main" id="{A8FB2A30-AE21-45B2-BE74-1F67F4D7CCEA}"/>
              </a:ext>
            </a:extLst>
          </p:cNvPr>
          <p:cNvSpPr txBox="1"/>
          <p:nvPr/>
        </p:nvSpPr>
        <p:spPr>
          <a:xfrm>
            <a:off x="2819400" y="1252384"/>
            <a:ext cx="35051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sz="2400"/>
              <a:t>Feature Extraction</a:t>
            </a:r>
            <a:endParaRPr lang="en-US"/>
          </a:p>
        </p:txBody>
      </p:sp>
      <p:pic>
        <p:nvPicPr>
          <p:cNvPr id="2" name="Picture 6" descr="Table&#10;&#10;Description automatically generated">
            <a:extLst>
              <a:ext uri="{FF2B5EF4-FFF2-40B4-BE49-F238E27FC236}">
                <a16:creationId xmlns:a16="http://schemas.microsoft.com/office/drawing/2014/main" id="{B85F3EE6-F2B7-4146-8233-0A4BB1D15EC9}"/>
              </a:ext>
            </a:extLst>
          </p:cNvPr>
          <p:cNvPicPr>
            <a:picLocks noChangeAspect="1"/>
          </p:cNvPicPr>
          <p:nvPr/>
        </p:nvPicPr>
        <p:blipFill>
          <a:blip r:embed="rId2"/>
          <a:stretch>
            <a:fillRect/>
          </a:stretch>
        </p:blipFill>
        <p:spPr>
          <a:xfrm>
            <a:off x="1141771" y="1891642"/>
            <a:ext cx="7001796" cy="3265216"/>
          </a:xfrm>
          <a:prstGeom prst="rect">
            <a:avLst/>
          </a:prstGeom>
          <a:ln w="6350">
            <a:solidFill>
              <a:schemeClr val="tx1"/>
            </a:solidFill>
          </a:ln>
        </p:spPr>
      </p:pic>
      <p:sp>
        <p:nvSpPr>
          <p:cNvPr id="7" name="TextBox 6">
            <a:extLst>
              <a:ext uri="{FF2B5EF4-FFF2-40B4-BE49-F238E27FC236}">
                <a16:creationId xmlns:a16="http://schemas.microsoft.com/office/drawing/2014/main" id="{80419ECE-33AB-49A7-87D2-C43DF7AACDF0}"/>
              </a:ext>
            </a:extLst>
          </p:cNvPr>
          <p:cNvSpPr txBox="1"/>
          <p:nvPr/>
        </p:nvSpPr>
        <p:spPr>
          <a:xfrm>
            <a:off x="1743997" y="5277464"/>
            <a:ext cx="580349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a:t>TF-IDF vectorization doesn't extract the contextual information</a:t>
            </a:r>
          </a:p>
        </p:txBody>
      </p:sp>
    </p:spTree>
    <p:extLst>
      <p:ext uri="{BB962C8B-B14F-4D97-AF65-F5344CB8AC3E}">
        <p14:creationId xmlns:p14="http://schemas.microsoft.com/office/powerpoint/2010/main" val="420498164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44229" y="25318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Implementation and Results</a:t>
            </a:r>
            <a:endParaRPr/>
          </a:p>
        </p:txBody>
      </p:sp>
      <p:sp>
        <p:nvSpPr>
          <p:cNvPr id="6" name="TextBox 5">
            <a:extLst>
              <a:ext uri="{FF2B5EF4-FFF2-40B4-BE49-F238E27FC236}">
                <a16:creationId xmlns:a16="http://schemas.microsoft.com/office/drawing/2014/main" id="{A8FB2A30-AE21-45B2-BE74-1F67F4D7CCEA}"/>
              </a:ext>
            </a:extLst>
          </p:cNvPr>
          <p:cNvSpPr txBox="1"/>
          <p:nvPr/>
        </p:nvSpPr>
        <p:spPr>
          <a:xfrm>
            <a:off x="2819400" y="1252384"/>
            <a:ext cx="35051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sz="2400"/>
              <a:t>Feature Extraction</a:t>
            </a: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569C794D-5A56-4CEB-A697-2EDDA9B12901}"/>
              </a:ext>
            </a:extLst>
          </p:cNvPr>
          <p:cNvPicPr>
            <a:picLocks noChangeAspect="1"/>
          </p:cNvPicPr>
          <p:nvPr/>
        </p:nvPicPr>
        <p:blipFill>
          <a:blip r:embed="rId2"/>
          <a:stretch>
            <a:fillRect/>
          </a:stretch>
        </p:blipFill>
        <p:spPr>
          <a:xfrm>
            <a:off x="908255" y="1943391"/>
            <a:ext cx="4691217" cy="1225995"/>
          </a:xfrm>
          <a:prstGeom prst="rect">
            <a:avLst/>
          </a:prstGeom>
        </p:spPr>
      </p:pic>
      <p:pic>
        <p:nvPicPr>
          <p:cNvPr id="5" name="Picture 7" descr="Table&#10;&#10;Description automatically generated">
            <a:extLst>
              <a:ext uri="{FF2B5EF4-FFF2-40B4-BE49-F238E27FC236}">
                <a16:creationId xmlns:a16="http://schemas.microsoft.com/office/drawing/2014/main" id="{49168939-B75E-4CF1-B077-FECBCDC7CF9D}"/>
              </a:ext>
            </a:extLst>
          </p:cNvPr>
          <p:cNvPicPr>
            <a:picLocks noChangeAspect="1"/>
          </p:cNvPicPr>
          <p:nvPr/>
        </p:nvPicPr>
        <p:blipFill>
          <a:blip r:embed="rId3"/>
          <a:stretch>
            <a:fillRect/>
          </a:stretch>
        </p:blipFill>
        <p:spPr>
          <a:xfrm>
            <a:off x="1006578" y="3365475"/>
            <a:ext cx="5803489" cy="2560532"/>
          </a:xfrm>
          <a:prstGeom prst="rect">
            <a:avLst/>
          </a:prstGeom>
        </p:spPr>
      </p:pic>
    </p:spTree>
    <p:extLst>
      <p:ext uri="{BB962C8B-B14F-4D97-AF65-F5344CB8AC3E}">
        <p14:creationId xmlns:p14="http://schemas.microsoft.com/office/powerpoint/2010/main" val="16518916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44229" y="25318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Implementation and Results</a:t>
            </a:r>
            <a:endParaRPr/>
          </a:p>
        </p:txBody>
      </p:sp>
      <p:sp>
        <p:nvSpPr>
          <p:cNvPr id="6" name="TextBox 5">
            <a:extLst>
              <a:ext uri="{FF2B5EF4-FFF2-40B4-BE49-F238E27FC236}">
                <a16:creationId xmlns:a16="http://schemas.microsoft.com/office/drawing/2014/main" id="{A8FB2A30-AE21-45B2-BE74-1F67F4D7CCEA}"/>
              </a:ext>
            </a:extLst>
          </p:cNvPr>
          <p:cNvSpPr txBox="1"/>
          <p:nvPr/>
        </p:nvSpPr>
        <p:spPr>
          <a:xfrm>
            <a:off x="2819400" y="1252384"/>
            <a:ext cx="35051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sz="2400"/>
              <a:t>Feature Extraction</a:t>
            </a:r>
            <a:endParaRPr lang="en-US"/>
          </a:p>
        </p:txBody>
      </p:sp>
      <p:pic>
        <p:nvPicPr>
          <p:cNvPr id="2" name="Picture 6" descr="Chart, treemap chart&#10;&#10;Description automatically generated">
            <a:extLst>
              <a:ext uri="{FF2B5EF4-FFF2-40B4-BE49-F238E27FC236}">
                <a16:creationId xmlns:a16="http://schemas.microsoft.com/office/drawing/2014/main" id="{4E473319-FA12-4352-8A12-2DB756A130E7}"/>
              </a:ext>
            </a:extLst>
          </p:cNvPr>
          <p:cNvPicPr>
            <a:picLocks noChangeAspect="1"/>
          </p:cNvPicPr>
          <p:nvPr/>
        </p:nvPicPr>
        <p:blipFill>
          <a:blip r:embed="rId2"/>
          <a:stretch>
            <a:fillRect/>
          </a:stretch>
        </p:blipFill>
        <p:spPr>
          <a:xfrm>
            <a:off x="1867989" y="2186911"/>
            <a:ext cx="5408022" cy="2784624"/>
          </a:xfrm>
          <a:prstGeom prst="rect">
            <a:avLst/>
          </a:prstGeom>
        </p:spPr>
      </p:pic>
      <p:sp>
        <p:nvSpPr>
          <p:cNvPr id="7" name="TextBox 6">
            <a:extLst>
              <a:ext uri="{FF2B5EF4-FFF2-40B4-BE49-F238E27FC236}">
                <a16:creationId xmlns:a16="http://schemas.microsoft.com/office/drawing/2014/main" id="{20A58B39-B70E-449A-8DEE-60E08370AE05}"/>
              </a:ext>
            </a:extLst>
          </p:cNvPr>
          <p:cNvSpPr txBox="1"/>
          <p:nvPr/>
        </p:nvSpPr>
        <p:spPr>
          <a:xfrm>
            <a:off x="3200400" y="5081451"/>
            <a:ext cx="27432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a:t>BERT – Cosine Similarities</a:t>
            </a:r>
          </a:p>
        </p:txBody>
      </p:sp>
    </p:spTree>
    <p:extLst>
      <p:ext uri="{BB962C8B-B14F-4D97-AF65-F5344CB8AC3E}">
        <p14:creationId xmlns:p14="http://schemas.microsoft.com/office/powerpoint/2010/main" val="37902292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Z-SPA"/>
          <p:cNvSpPr txBox="1">
            <a:spLocks noGrp="1"/>
          </p:cNvSpPr>
          <p:nvPr>
            <p:ph type="title"/>
          </p:nvPr>
        </p:nvSpPr>
        <p:spPr>
          <a:xfrm>
            <a:off x="762000" y="1190296"/>
            <a:ext cx="7696200" cy="714703"/>
          </a:xfrm>
          <a:prstGeom prst="rect">
            <a:avLst/>
          </a:prstGeom>
        </p:spPr>
        <p:txBody>
          <a:bodyPr>
            <a:normAutofit/>
          </a:bodyPr>
          <a:lstStyle/>
          <a:p>
            <a:pPr>
              <a:defRPr sz="4000" b="1">
                <a:latin typeface="Times New Roman"/>
                <a:ea typeface="Times New Roman"/>
                <a:cs typeface="Times New Roman"/>
                <a:sym typeface="Times New Roman"/>
              </a:defRPr>
            </a:pPr>
            <a:r>
              <a:rPr lang="en-US" sz="2700"/>
              <a:t>Guide Approval</a:t>
            </a:r>
            <a:endParaRPr sz="3600" b="0"/>
          </a:p>
        </p:txBody>
      </p:sp>
      <p:sp>
        <p:nvSpPr>
          <p:cNvPr id="132" name="Rectangle"/>
          <p:cNvSpPr/>
          <p:nvPr/>
        </p:nvSpPr>
        <p:spPr>
          <a:xfrm>
            <a:off x="1295400" y="304800"/>
            <a:ext cx="6858000" cy="457200"/>
          </a:xfrm>
          <a:prstGeom prst="rect">
            <a:avLst/>
          </a:prstGeom>
          <a:solidFill>
            <a:srgbClr val="FFFFFF"/>
          </a:solidFill>
          <a:ln>
            <a:solidFill>
              <a:srgbClr val="FFFFFF"/>
            </a:solidFill>
          </a:ln>
        </p:spPr>
        <p:txBody>
          <a:bodyPr lIns="45719" rIns="45719" anchor="ctr"/>
          <a:lstStyle/>
          <a:p>
            <a:pPr>
              <a:defRPr sz="2800">
                <a:latin typeface="+mn-lt"/>
                <a:ea typeface="+mn-ea"/>
                <a:cs typeface="+mn-cs"/>
                <a:sym typeface="Arial"/>
              </a:defRPr>
            </a:pPr>
            <a:endParaRPr/>
          </a:p>
        </p:txBody>
      </p:sp>
      <p:grpSp>
        <p:nvGrpSpPr>
          <p:cNvPr id="135" name="Group"/>
          <p:cNvGrpSpPr/>
          <p:nvPr/>
        </p:nvGrpSpPr>
        <p:grpSpPr>
          <a:xfrm>
            <a:off x="457200" y="1981200"/>
            <a:ext cx="8267699" cy="3788887"/>
            <a:chOff x="0" y="0"/>
            <a:chExt cx="8267698" cy="3788886"/>
          </a:xfrm>
        </p:grpSpPr>
        <p:sp>
          <p:nvSpPr>
            <p:cNvPr id="133" name="Rectangle"/>
            <p:cNvSpPr/>
            <p:nvPr/>
          </p:nvSpPr>
          <p:spPr>
            <a:xfrm>
              <a:off x="0" y="0"/>
              <a:ext cx="8097814" cy="3788886"/>
            </a:xfrm>
            <a:prstGeom prst="rect">
              <a:avLst/>
            </a:prstGeom>
            <a:solidFill>
              <a:srgbClr val="FFFFFF"/>
            </a:solidFill>
            <a:ln w="12700" cap="flat">
              <a:noFill/>
              <a:miter lim="400000"/>
            </a:ln>
            <a:effectLst/>
          </p:spPr>
          <p:txBody>
            <a:bodyPr wrap="square" lIns="45719" tIns="45719" rIns="45719" bIns="45719" numCol="1" anchor="t">
              <a:noAutofit/>
            </a:bodyPr>
            <a:lstStyle/>
            <a:p>
              <a:pPr algn="ctr">
                <a:lnSpc>
                  <a:spcPct val="80000"/>
                </a:lnSpc>
                <a:spcBef>
                  <a:spcPts val="400"/>
                </a:spcBef>
                <a:defRPr sz="2000" b="1">
                  <a:latin typeface="+mn-lt"/>
                  <a:ea typeface="+mn-ea"/>
                  <a:cs typeface="+mn-cs"/>
                  <a:sym typeface="Arial"/>
                </a:defRPr>
              </a:pPr>
              <a:endParaRPr/>
            </a:p>
          </p:txBody>
        </p:sp>
        <p:sp>
          <p:nvSpPr>
            <p:cNvPr id="134" name="Team Members     Group No: 13…"/>
            <p:cNvSpPr txBox="1"/>
            <p:nvPr/>
          </p:nvSpPr>
          <p:spPr>
            <a:xfrm>
              <a:off x="44575" y="0"/>
              <a:ext cx="8223123" cy="354353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tIns="45719" rIns="45719" bIns="45719" numCol="1" anchor="t">
              <a:noAutofit/>
            </a:bodyPr>
            <a:lstStyle/>
            <a:p>
              <a:pPr>
                <a:lnSpc>
                  <a:spcPct val="80000"/>
                </a:lnSpc>
                <a:spcBef>
                  <a:spcPts val="400"/>
                </a:spcBef>
                <a:defRPr sz="2000" b="1">
                  <a:latin typeface="+mn-lt"/>
                  <a:ea typeface="+mn-ea"/>
                  <a:cs typeface="+mn-cs"/>
                  <a:sym typeface="Arial"/>
                </a:defRPr>
              </a:pPr>
              <a:r>
                <a:rPr lang="en-US"/>
                <a:t>  </a:t>
              </a:r>
              <a:endParaRPr sz="1800"/>
            </a:p>
          </p:txBody>
        </p:sp>
      </p:grpSp>
      <p:pic>
        <p:nvPicPr>
          <p:cNvPr id="4" name="Picture 4" descr="A screenshot of a computer&#10;&#10;Description automatically generated">
            <a:extLst>
              <a:ext uri="{FF2B5EF4-FFF2-40B4-BE49-F238E27FC236}">
                <a16:creationId xmlns:a16="http://schemas.microsoft.com/office/drawing/2014/main" id="{DD40E018-C59D-4FFA-9C6C-4C4BFA2F0889}"/>
              </a:ext>
            </a:extLst>
          </p:cNvPr>
          <p:cNvPicPr>
            <a:picLocks noChangeAspect="1"/>
          </p:cNvPicPr>
          <p:nvPr/>
        </p:nvPicPr>
        <p:blipFill>
          <a:blip r:embed="rId2"/>
          <a:stretch>
            <a:fillRect/>
          </a:stretch>
        </p:blipFill>
        <p:spPr>
          <a:xfrm>
            <a:off x="1005840" y="2212023"/>
            <a:ext cx="7151914" cy="2819307"/>
          </a:xfrm>
          <a:prstGeom prst="rect">
            <a:avLst/>
          </a:prstGeom>
        </p:spPr>
      </p:pic>
    </p:spTree>
    <p:extLst>
      <p:ext uri="{BB962C8B-B14F-4D97-AF65-F5344CB8AC3E}">
        <p14:creationId xmlns:p14="http://schemas.microsoft.com/office/powerpoint/2010/main" val="250079234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44229" y="253181"/>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Implementation and Results</a:t>
            </a:r>
            <a:endParaRPr/>
          </a:p>
        </p:txBody>
      </p:sp>
      <p:sp>
        <p:nvSpPr>
          <p:cNvPr id="6" name="TextBox 5">
            <a:extLst>
              <a:ext uri="{FF2B5EF4-FFF2-40B4-BE49-F238E27FC236}">
                <a16:creationId xmlns:a16="http://schemas.microsoft.com/office/drawing/2014/main" id="{A8FB2A30-AE21-45B2-BE74-1F67F4D7CCEA}"/>
              </a:ext>
            </a:extLst>
          </p:cNvPr>
          <p:cNvSpPr txBox="1"/>
          <p:nvPr/>
        </p:nvSpPr>
        <p:spPr>
          <a:xfrm>
            <a:off x="2819400" y="1252384"/>
            <a:ext cx="350519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lgn="ctr"/>
            <a:r>
              <a:rPr lang="en-US" sz="2400"/>
              <a:t>Feature Extraction</a:t>
            </a:r>
            <a:endParaRPr lang="en-US"/>
          </a:p>
        </p:txBody>
      </p:sp>
      <p:pic>
        <p:nvPicPr>
          <p:cNvPr id="2" name="Picture 6" descr="Graphical user interface, text&#10;&#10;Description automatically generated">
            <a:extLst>
              <a:ext uri="{FF2B5EF4-FFF2-40B4-BE49-F238E27FC236}">
                <a16:creationId xmlns:a16="http://schemas.microsoft.com/office/drawing/2014/main" id="{EF6928E7-F3BC-4973-83B9-A1A375192E49}"/>
              </a:ext>
            </a:extLst>
          </p:cNvPr>
          <p:cNvPicPr>
            <a:picLocks noChangeAspect="1"/>
          </p:cNvPicPr>
          <p:nvPr/>
        </p:nvPicPr>
        <p:blipFill>
          <a:blip r:embed="rId2"/>
          <a:stretch>
            <a:fillRect/>
          </a:stretch>
        </p:blipFill>
        <p:spPr>
          <a:xfrm>
            <a:off x="1873045" y="2121928"/>
            <a:ext cx="5244280" cy="2417499"/>
          </a:xfrm>
          <a:prstGeom prst="rect">
            <a:avLst/>
          </a:prstGeom>
        </p:spPr>
      </p:pic>
      <p:sp>
        <p:nvSpPr>
          <p:cNvPr id="7" name="TextBox 6">
            <a:extLst>
              <a:ext uri="{FF2B5EF4-FFF2-40B4-BE49-F238E27FC236}">
                <a16:creationId xmlns:a16="http://schemas.microsoft.com/office/drawing/2014/main" id="{3D6F3824-7F0B-41E7-875C-F55050D1863B}"/>
              </a:ext>
            </a:extLst>
          </p:cNvPr>
          <p:cNvSpPr txBox="1"/>
          <p:nvPr/>
        </p:nvSpPr>
        <p:spPr>
          <a:xfrm>
            <a:off x="2211029" y="4650657"/>
            <a:ext cx="457445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a:t>Here, we can see that BERT uses contextual information to differentiate the two apples. </a:t>
            </a:r>
            <a:endParaRPr kumimoji="0" lang="en-US" sz="1400" b="0" i="0" u="none" strike="noStrike" cap="none" spc="0" normalizeH="0" baseline="0">
              <a:ln>
                <a:noFill/>
              </a:ln>
              <a:solidFill>
                <a:srgbClr val="000000"/>
              </a:solidFill>
              <a:effectLst/>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193014605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1137103"/>
            <a:ext cx="8229600" cy="1005206"/>
          </a:xfrm>
        </p:spPr>
        <p:txBody>
          <a:bodyPr/>
          <a:lstStyle/>
          <a:p>
            <a:r>
              <a:rPr lang="en-US">
                <a:latin typeface="Times New Roman" panose="02020603050405020304" pitchFamily="18" charset="0"/>
                <a:cs typeface="Times New Roman" panose="02020603050405020304" pitchFamily="18" charset="0"/>
              </a:rPr>
              <a:t>Conclusion</a:t>
            </a:r>
            <a:endParaRPr lang="en-IN">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B9C1947-D1A2-4D9A-A05E-46931A513CF8}"/>
              </a:ext>
            </a:extLst>
          </p:cNvPr>
          <p:cNvSpPr txBox="1"/>
          <p:nvPr/>
        </p:nvSpPr>
        <p:spPr>
          <a:xfrm>
            <a:off x="879894" y="2142309"/>
            <a:ext cx="7384212" cy="3077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GB"/>
          </a:p>
          <a:p>
            <a:pPr algn="just"/>
            <a:r>
              <a:rPr lang="en-GB" sz="1800"/>
              <a:t>       Social media is being most widely used for social interaction and communication. The study investigates the literature on the uses of social media framework as behavioural feature study by exploring the relationship between users’ personalities and their behaviours in social networks. A user’s behaviour on social platforms is reflected in his/her tweets, posts, comments etc., which in turn reveals traits of his/her personality. From this problem, we infer that a user’s personality is correlated with their online behaviour and hence what a user shares or writes on social media can be used to extract information needed to identify his/her personality, which is valuable in areas of business intelligence and marketing.</a:t>
            </a:r>
          </a:p>
        </p:txBody>
      </p:sp>
    </p:spTree>
    <p:extLst>
      <p:ext uri="{BB962C8B-B14F-4D97-AF65-F5344CB8AC3E}">
        <p14:creationId xmlns:p14="http://schemas.microsoft.com/office/powerpoint/2010/main" val="320774424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ferences"/>
          <p:cNvSpPr txBox="1">
            <a:spLocks noGrp="1"/>
          </p:cNvSpPr>
          <p:nvPr>
            <p:ph type="title"/>
          </p:nvPr>
        </p:nvSpPr>
        <p:spPr>
          <a:xfrm>
            <a:off x="977537" y="1188720"/>
            <a:ext cx="6858000" cy="808038"/>
          </a:xfrm>
          <a:prstGeom prst="rect">
            <a:avLst/>
          </a:prstGeom>
        </p:spPr>
        <p:txBody>
          <a:bodyPr>
            <a:normAutofit/>
          </a:bodyPr>
          <a:lstStyle/>
          <a:p>
            <a:r>
              <a:rPr sz="3200"/>
              <a:t>References</a:t>
            </a:r>
          </a:p>
        </p:txBody>
      </p:sp>
      <p:sp>
        <p:nvSpPr>
          <p:cNvPr id="2" name="TextBox 1"/>
          <p:cNvSpPr txBox="1"/>
          <p:nvPr/>
        </p:nvSpPr>
        <p:spPr>
          <a:xfrm>
            <a:off x="609600" y="1996758"/>
            <a:ext cx="8001000"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800"/>
              <a:t>1. </a:t>
            </a:r>
            <a:r>
              <a:rPr lang="en-US" sz="1800" err="1"/>
              <a:t>Akrami</a:t>
            </a:r>
            <a:r>
              <a:rPr lang="en-US" sz="1800"/>
              <a:t>, N., </a:t>
            </a:r>
            <a:r>
              <a:rPr lang="en-US" sz="1800" err="1"/>
              <a:t>Fernquist</a:t>
            </a:r>
            <a:r>
              <a:rPr lang="en-US" sz="1800"/>
              <a:t>, J., </a:t>
            </a:r>
            <a:r>
              <a:rPr lang="en-US" sz="1800" err="1"/>
              <a:t>Isbister</a:t>
            </a:r>
            <a:r>
              <a:rPr lang="en-US" sz="1800"/>
              <a:t>, T., </a:t>
            </a:r>
            <a:r>
              <a:rPr lang="en-US" sz="1800" err="1"/>
              <a:t>Kaati</a:t>
            </a:r>
            <a:r>
              <a:rPr lang="en-US" sz="1800"/>
              <a:t>, L., and Pelzer, B. (2019). “Automatic extraction of personality from text: Challenges and opportunities.” 2019 IEEE International Conference on Big Data (Big Data). 3156–3164.</a:t>
            </a:r>
          </a:p>
          <a:p>
            <a:endParaRPr lang="en-US" sz="1800"/>
          </a:p>
          <a:p>
            <a:r>
              <a:rPr lang="en-US" sz="1800"/>
              <a:t>2. Christian, H., </a:t>
            </a:r>
            <a:r>
              <a:rPr lang="en-US" sz="1800" err="1"/>
              <a:t>Suhartono</a:t>
            </a:r>
            <a:r>
              <a:rPr lang="en-US" sz="1800"/>
              <a:t>, D., </a:t>
            </a:r>
            <a:r>
              <a:rPr lang="en-US" sz="1800" err="1"/>
              <a:t>Chowanda</a:t>
            </a:r>
            <a:r>
              <a:rPr lang="en-US" sz="1800"/>
              <a:t>, A., and </a:t>
            </a:r>
            <a:r>
              <a:rPr lang="en-US" sz="1800" err="1"/>
              <a:t>Zamli</a:t>
            </a:r>
            <a:r>
              <a:rPr lang="en-US" sz="1800"/>
              <a:t>, K. (2021). “Text based personality prediction from multiple social media data sources using pre-trained language model and model averaging.” Journal of Big Data, 8(68).</a:t>
            </a:r>
          </a:p>
          <a:p>
            <a:endParaRPr lang="en-US" sz="1800"/>
          </a:p>
          <a:p>
            <a:r>
              <a:rPr lang="en-US" sz="1800"/>
              <a:t>3. </a:t>
            </a:r>
            <a:r>
              <a:rPr lang="en-US" sz="1800" err="1"/>
              <a:t>Keh</a:t>
            </a:r>
            <a:r>
              <a:rPr lang="en-US" sz="1800"/>
              <a:t>, S. and Cheng, I. (2019). “Myers-</a:t>
            </a:r>
            <a:r>
              <a:rPr lang="en-US" sz="1800" err="1"/>
              <a:t>briggs</a:t>
            </a:r>
            <a:r>
              <a:rPr lang="en-US" sz="1800"/>
              <a:t> personality classification and </a:t>
            </a:r>
            <a:r>
              <a:rPr lang="en-US" sz="1800" err="1"/>
              <a:t>personalityspecific</a:t>
            </a:r>
            <a:r>
              <a:rPr lang="en-US" sz="1800"/>
              <a:t> language generation using pre-trained language models.” </a:t>
            </a:r>
            <a:r>
              <a:rPr lang="en-US" sz="1800" err="1"/>
              <a:t>arXiv</a:t>
            </a:r>
            <a:r>
              <a:rPr lang="en-US" sz="1800"/>
              <a:t> preprint arXiv.06333.</a:t>
            </a:r>
          </a:p>
          <a:p>
            <a:endParaRPr lang="en-US" sz="1800"/>
          </a:p>
          <a:p>
            <a:r>
              <a:rPr lang="en-US" sz="1800"/>
              <a:t>4. MBTI Twitter Dataset (2017). </a:t>
            </a:r>
            <a:r>
              <a:rPr lang="en-US" sz="1800">
                <a:hlinkClick r:id="rId2"/>
              </a:rPr>
              <a:t>https://www.kaggle.com/datasnaek/mbti-type</a:t>
            </a:r>
            <a:r>
              <a:rPr lang="en-US" sz="1800"/>
              <a:t>.</a:t>
            </a:r>
          </a:p>
          <a:p>
            <a:endParaRPr lang="en-US" sz="180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ferences">
            <a:extLst>
              <a:ext uri="{FF2B5EF4-FFF2-40B4-BE49-F238E27FC236}">
                <a16:creationId xmlns:a16="http://schemas.microsoft.com/office/drawing/2014/main" id="{02D3A37C-A3C6-4841-9461-6D03106ABF49}"/>
              </a:ext>
            </a:extLst>
          </p:cNvPr>
          <p:cNvSpPr txBox="1">
            <a:spLocks/>
          </p:cNvSpPr>
          <p:nvPr/>
        </p:nvSpPr>
        <p:spPr>
          <a:xfrm>
            <a:off x="977537" y="1188720"/>
            <a:ext cx="6858000" cy="808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hangingPunct="1"/>
            <a:r>
              <a:rPr lang="en-GB" sz="3200"/>
              <a:t>References</a:t>
            </a:r>
          </a:p>
        </p:txBody>
      </p:sp>
      <p:sp>
        <p:nvSpPr>
          <p:cNvPr id="4" name="TextBox 3">
            <a:extLst>
              <a:ext uri="{FF2B5EF4-FFF2-40B4-BE49-F238E27FC236}">
                <a16:creationId xmlns:a16="http://schemas.microsoft.com/office/drawing/2014/main" id="{63A1C846-0D76-41A9-B7EC-8D468477044F}"/>
              </a:ext>
            </a:extLst>
          </p:cNvPr>
          <p:cNvSpPr txBox="1"/>
          <p:nvPr/>
        </p:nvSpPr>
        <p:spPr>
          <a:xfrm>
            <a:off x="666094" y="1846986"/>
            <a:ext cx="7689631" cy="53553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800"/>
              <a:t>5. </a:t>
            </a:r>
            <a:r>
              <a:rPr lang="en-US" sz="1800" err="1"/>
              <a:t>myPersonality</a:t>
            </a:r>
            <a:r>
              <a:rPr lang="en-US" sz="1800"/>
              <a:t> Dataset (2007). </a:t>
            </a:r>
            <a:r>
              <a:rPr lang="en-US" sz="1800">
                <a:hlinkClick r:id="rId2"/>
              </a:rPr>
              <a:t>https://sites.google.com/michalkosinski.com/mypersonality</a:t>
            </a:r>
            <a:r>
              <a:rPr lang="en-US" sz="1800"/>
              <a:t>.</a:t>
            </a:r>
          </a:p>
          <a:p>
            <a:endParaRPr lang="en-US" sz="1800"/>
          </a:p>
          <a:p>
            <a:r>
              <a:rPr lang="en-US" sz="1800"/>
              <a:t>6. </a:t>
            </a:r>
            <a:r>
              <a:rPr lang="en-US" sz="1800" err="1"/>
              <a:t>PersonalityCafe</a:t>
            </a:r>
            <a:r>
              <a:rPr lang="en-US" sz="1800"/>
              <a:t> Forum (2017). </a:t>
            </a:r>
            <a:r>
              <a:rPr lang="en-US" sz="1800">
                <a:hlinkClick r:id="rId3"/>
              </a:rPr>
              <a:t>https://www.personalitycafe.com/forums/</a:t>
            </a:r>
            <a:r>
              <a:rPr lang="en-US" sz="1800"/>
              <a:t>.</a:t>
            </a:r>
          </a:p>
          <a:p>
            <a:endParaRPr lang="en-US" sz="1800"/>
          </a:p>
          <a:p>
            <a:r>
              <a:rPr lang="en-US" sz="1800"/>
              <a:t>7. Ren, Z., Shen, Q., </a:t>
            </a:r>
            <a:r>
              <a:rPr lang="en-US" sz="1800" err="1"/>
              <a:t>Diao</a:t>
            </a:r>
            <a:r>
              <a:rPr lang="en-US" sz="1800"/>
              <a:t>, X., and Xu, H. (2021). “A sentiment-aware deep learning approach for personality detection from text.” Information Processing &amp; Management, 58.</a:t>
            </a:r>
          </a:p>
          <a:p>
            <a:endParaRPr lang="en-US" sz="1800"/>
          </a:p>
          <a:p>
            <a:r>
              <a:rPr lang="en-US" sz="1800"/>
              <a:t>8. Tadesse, M. M., Lin, H., Xu, B., and Yang, L. (2018). “Personality predictions based on user behavior on the </a:t>
            </a:r>
            <a:r>
              <a:rPr lang="en-US" sz="1800" err="1"/>
              <a:t>facebook</a:t>
            </a:r>
            <a:r>
              <a:rPr lang="en-US" sz="1800"/>
              <a:t> social media platform.” IEEE Access, 6, 61959–61969.</a:t>
            </a:r>
          </a:p>
          <a:p>
            <a:endParaRPr lang="en-US" sz="1800"/>
          </a:p>
          <a:p>
            <a:r>
              <a:rPr lang="en-US" sz="1800"/>
              <a:t>9. </a:t>
            </a:r>
            <a:r>
              <a:rPr lang="en-US" sz="1800" err="1"/>
              <a:t>Tandera</a:t>
            </a:r>
            <a:r>
              <a:rPr lang="en-US" sz="1800"/>
              <a:t>, T., </a:t>
            </a:r>
            <a:r>
              <a:rPr lang="en-US" sz="1800" err="1"/>
              <a:t>Hendro</a:t>
            </a:r>
            <a:r>
              <a:rPr lang="en-US" sz="1800"/>
              <a:t>, </a:t>
            </a:r>
            <a:r>
              <a:rPr lang="en-US" sz="1800" err="1"/>
              <a:t>Suhartono</a:t>
            </a:r>
            <a:r>
              <a:rPr lang="en-US" sz="1800"/>
              <a:t>, D., </a:t>
            </a:r>
            <a:r>
              <a:rPr lang="en-US" sz="1800" err="1"/>
              <a:t>Wongso</a:t>
            </a:r>
            <a:r>
              <a:rPr lang="en-US" sz="1800"/>
              <a:t>, R., and </a:t>
            </a:r>
            <a:r>
              <a:rPr lang="en-US" sz="1800" err="1"/>
              <a:t>Prasetio</a:t>
            </a:r>
            <a:r>
              <a:rPr lang="en-US" sz="1800"/>
              <a:t>, Y. L. (2017). “Personality prediction system from </a:t>
            </a:r>
            <a:r>
              <a:rPr lang="en-US" sz="1800" err="1"/>
              <a:t>facebook</a:t>
            </a:r>
            <a:r>
              <a:rPr lang="en-US" sz="1800"/>
              <a:t> users.” Procedia Computer Science.</a:t>
            </a:r>
          </a:p>
          <a:p>
            <a:pPr marL="342900" indent="-342900">
              <a:buFont typeface="+mj-lt"/>
              <a:buAutoNum type="arabicParenR" startAt="4"/>
            </a:pPr>
            <a:endParaRPr lang="en-US" sz="1800"/>
          </a:p>
          <a:p>
            <a:pPr marL="342900" indent="-342900">
              <a:buFont typeface="+mj-lt"/>
              <a:buAutoNum type="arabicParenR" startAt="4"/>
            </a:pPr>
            <a:endParaRPr lang="en-US" sz="1800"/>
          </a:p>
          <a:p>
            <a:pPr marL="342900" indent="-342900">
              <a:buFont typeface="+mj-lt"/>
              <a:buAutoNum type="arabicParenR" startAt="4"/>
            </a:pPr>
            <a:endParaRPr lang="en-US" sz="1800"/>
          </a:p>
          <a:p>
            <a:pPr marL="342900" indent="-342900">
              <a:buFont typeface="+mj-lt"/>
              <a:buAutoNum type="arabicParenR" startAt="4"/>
            </a:pPr>
            <a:endParaRPr lang="en-US" sz="1800"/>
          </a:p>
        </p:txBody>
      </p:sp>
    </p:spTree>
    <p:extLst>
      <p:ext uri="{BB962C8B-B14F-4D97-AF65-F5344CB8AC3E}">
        <p14:creationId xmlns:p14="http://schemas.microsoft.com/office/powerpoint/2010/main" val="229164738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2809149"/>
            <a:ext cx="8229600" cy="1508126"/>
          </a:xfrm>
        </p:spPr>
        <p:txBody>
          <a:bodyPr/>
          <a:lstStyle/>
          <a:p>
            <a:r>
              <a:rPr lang="en-US">
                <a:latin typeface="Times New Roman" panose="02020603050405020304" pitchFamily="18" charset="0"/>
                <a:cs typeface="Times New Roman" panose="02020603050405020304" pitchFamily="18" charset="0"/>
              </a:rPr>
              <a:t>THANK YOU</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017277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ontent"/>
          <p:cNvSpPr txBox="1">
            <a:spLocks noGrp="1"/>
          </p:cNvSpPr>
          <p:nvPr>
            <p:ph type="title"/>
          </p:nvPr>
        </p:nvSpPr>
        <p:spPr>
          <a:xfrm>
            <a:off x="609600" y="1371600"/>
            <a:ext cx="7772400" cy="685800"/>
          </a:xfrm>
          <a:prstGeom prst="rect">
            <a:avLst/>
          </a:prstGeom>
        </p:spPr>
        <p:txBody>
          <a:bodyPr>
            <a:normAutofit/>
          </a:bodyPr>
          <a:lstStyle>
            <a:lvl1pPr>
              <a:defRPr sz="3200">
                <a:latin typeface="Times New Roman"/>
                <a:ea typeface="Times New Roman"/>
                <a:cs typeface="Times New Roman"/>
                <a:sym typeface="Times New Roman"/>
              </a:defRPr>
            </a:lvl1pPr>
          </a:lstStyle>
          <a:p>
            <a:r>
              <a:rPr lang="en-IN"/>
              <a:t>Review-2 Comments </a:t>
            </a:r>
            <a:endParaRPr/>
          </a:p>
        </p:txBody>
      </p:sp>
      <p:sp>
        <p:nvSpPr>
          <p:cNvPr id="142" name="Rectangle"/>
          <p:cNvSpPr/>
          <p:nvPr/>
        </p:nvSpPr>
        <p:spPr>
          <a:xfrm>
            <a:off x="1295400" y="304800"/>
            <a:ext cx="6858000" cy="457200"/>
          </a:xfrm>
          <a:prstGeom prst="rect">
            <a:avLst/>
          </a:prstGeom>
          <a:solidFill>
            <a:srgbClr val="FFFFFF"/>
          </a:solidFill>
          <a:ln>
            <a:solidFill>
              <a:srgbClr val="FFFFFF"/>
            </a:solidFill>
          </a:ln>
        </p:spPr>
        <p:txBody>
          <a:bodyPr lIns="45719" rIns="45719" anchor="ctr"/>
          <a:lstStyle/>
          <a:p>
            <a:pPr>
              <a:defRPr sz="2800">
                <a:latin typeface="+mn-lt"/>
                <a:ea typeface="+mn-ea"/>
                <a:cs typeface="+mn-cs"/>
                <a:sym typeface="Arial"/>
              </a:defRPr>
            </a:pPr>
            <a:endParaRPr/>
          </a:p>
        </p:txBody>
      </p:sp>
      <p:sp>
        <p:nvSpPr>
          <p:cNvPr id="7" name="TextBox 6">
            <a:extLst>
              <a:ext uri="{FF2B5EF4-FFF2-40B4-BE49-F238E27FC236}">
                <a16:creationId xmlns:a16="http://schemas.microsoft.com/office/drawing/2014/main" id="{B47EC7F4-9F2C-42C8-9A25-EAFEDB4443C5}"/>
              </a:ext>
            </a:extLst>
          </p:cNvPr>
          <p:cNvSpPr txBox="1"/>
          <p:nvPr/>
        </p:nvSpPr>
        <p:spPr>
          <a:xfrm>
            <a:off x="752214" y="2159365"/>
            <a:ext cx="7629236" cy="3862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r>
              <a:rPr lang="en-GB" sz="1800" u="sng"/>
              <a:t>Comments</a:t>
            </a:r>
          </a:p>
          <a:p>
            <a:endParaRPr lang="en-GB" sz="1000" u="sng"/>
          </a:p>
          <a:p>
            <a:pPr marL="285750" indent="-285750">
              <a:buFont typeface="Arial" panose="020B0604020202020204" pitchFamily="34" charset="0"/>
              <a:buChar char="•"/>
            </a:pPr>
            <a:r>
              <a:rPr lang="en-GB" sz="1600"/>
              <a:t>Ethical Issues to be addressed </a:t>
            </a:r>
          </a:p>
          <a:p>
            <a:pPr marL="285750" indent="-285750">
              <a:buFont typeface="Arial" panose="020B0604020202020204" pitchFamily="34" charset="0"/>
              <a:buChar char="•"/>
            </a:pPr>
            <a:r>
              <a:rPr lang="en-GB" sz="1600"/>
              <a:t>Find some positive aspects</a:t>
            </a:r>
          </a:p>
          <a:p>
            <a:pPr marL="285750" indent="-285750">
              <a:buFont typeface="Arial" panose="020B0604020202020204" pitchFamily="34" charset="0"/>
              <a:buChar char="•"/>
            </a:pPr>
            <a:endParaRPr lang="en-GB" sz="1100"/>
          </a:p>
          <a:p>
            <a:r>
              <a:rPr lang="en-GB" sz="1800" u="sng"/>
              <a:t>Inferences</a:t>
            </a:r>
          </a:p>
          <a:p>
            <a:endParaRPr lang="en-GB" sz="1000"/>
          </a:p>
          <a:p>
            <a:pPr marL="285750" indent="-285750">
              <a:buFont typeface="Arial" panose="020B0604020202020204" pitchFamily="34" charset="0"/>
              <a:buChar char="•"/>
            </a:pPr>
            <a:r>
              <a:rPr lang="en-GB" sz="1600"/>
              <a:t>Data can be obtained only from voluntary users who wish to identify their personality and contribute to the prediction system.</a:t>
            </a:r>
          </a:p>
          <a:p>
            <a:pPr marL="285750" indent="-285750">
              <a:buFont typeface="Arial" panose="020B0604020202020204" pitchFamily="34" charset="0"/>
              <a:buChar char="•"/>
            </a:pPr>
            <a:r>
              <a:rPr lang="en-GB" sz="1600"/>
              <a:t>One of the positive aspects of this project include:	</a:t>
            </a:r>
          </a:p>
          <a:p>
            <a:pPr lvl="8"/>
            <a:r>
              <a:rPr lang="en-GB" sz="1600"/>
              <a:t>      - It helps psychologists to better understand individuals as they can identify the personality of the users in a long term, thereby providing better counselling. </a:t>
            </a:r>
          </a:p>
          <a:p>
            <a:pPr marL="285750" lvl="8" indent="-285750">
              <a:buFont typeface="Arial"/>
              <a:buChar char="•"/>
            </a:pPr>
            <a:r>
              <a:rPr lang="en-GB" sz="1600"/>
              <a:t>The main objective is to understand the concepts involved in Natural Language Processing and Deep Learning, so that we can propose an efficient text classification system.</a:t>
            </a:r>
          </a:p>
          <a:p>
            <a:endParaRPr lang="en-GB" sz="1800"/>
          </a:p>
        </p:txBody>
      </p:sp>
    </p:spTree>
    <p:extLst>
      <p:ext uri="{BB962C8B-B14F-4D97-AF65-F5344CB8AC3E}">
        <p14:creationId xmlns:p14="http://schemas.microsoft.com/office/powerpoint/2010/main" val="148487918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6028"/>
            <a:ext cx="8229600" cy="1508126"/>
          </a:xfrm>
        </p:spPr>
        <p:txBody>
          <a:bodyPr/>
          <a:lstStyle/>
          <a:p>
            <a:r>
              <a:rPr lang="en-IN" sz="3200">
                <a:latin typeface="Times New Roman"/>
                <a:ea typeface="Times New Roman"/>
                <a:cs typeface="Times New Roman"/>
                <a:sym typeface="Times New Roman"/>
              </a:rPr>
              <a:t>Architecture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729" y="1710039"/>
            <a:ext cx="4824541" cy="4545435"/>
          </a:xfrm>
          <a:prstGeom prst="rect">
            <a:avLst/>
          </a:prstGeom>
        </p:spPr>
      </p:pic>
    </p:spTree>
    <p:extLst>
      <p:ext uri="{BB962C8B-B14F-4D97-AF65-F5344CB8AC3E}">
        <p14:creationId xmlns:p14="http://schemas.microsoft.com/office/powerpoint/2010/main" val="26057202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1092468"/>
            <a:ext cx="8229600" cy="1048881"/>
          </a:xfrm>
        </p:spPr>
        <p:txBody>
          <a:bodyPr/>
          <a:lstStyle/>
          <a:p>
            <a:r>
              <a:rPr lang="en-IN" sz="3200">
                <a:latin typeface="Times New Roman"/>
                <a:ea typeface="Times New Roman"/>
                <a:cs typeface="Times New Roman"/>
                <a:sym typeface="Times New Roman"/>
              </a:rPr>
              <a:t>Explanation of Architecture Diagram</a:t>
            </a:r>
          </a:p>
        </p:txBody>
      </p:sp>
      <p:sp>
        <p:nvSpPr>
          <p:cNvPr id="4" name="TextBox 3">
            <a:extLst>
              <a:ext uri="{FF2B5EF4-FFF2-40B4-BE49-F238E27FC236}">
                <a16:creationId xmlns:a16="http://schemas.microsoft.com/office/drawing/2014/main" id="{AF0592F8-D5C2-4B60-8719-814750097142}"/>
              </a:ext>
            </a:extLst>
          </p:cNvPr>
          <p:cNvSpPr txBox="1"/>
          <p:nvPr/>
        </p:nvSpPr>
        <p:spPr>
          <a:xfrm>
            <a:off x="658091" y="2141349"/>
            <a:ext cx="7827818" cy="5355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a:t>The MBTI dataset is obtained from Kaggle. The tweets are unstructured data in the form of text. As the tweets contain meaningless information in the form of links and symbols, preprocessing using various techniques is done.</a:t>
            </a:r>
          </a:p>
          <a:p>
            <a:pPr marL="285750" indent="-285750">
              <a:buFont typeface="Arial" panose="020B0604020202020204" pitchFamily="34" charset="0"/>
              <a:buChar char="•"/>
            </a:pPr>
            <a:r>
              <a:rPr lang="en-US" sz="1800"/>
              <a:t>The preprocessed text is then used to extract numeric features, so that it can be fed to the deep learning models. We make use of both pre-trained language model (BERT) and NLP statistical features in Feature Extraction.</a:t>
            </a:r>
          </a:p>
          <a:p>
            <a:pPr marL="285750" indent="-285750">
              <a:buFont typeface="Arial" panose="020B0604020202020204" pitchFamily="34" charset="0"/>
              <a:buChar char="•"/>
            </a:pPr>
            <a:r>
              <a:rPr lang="en-US" sz="1800"/>
              <a:t>In order to improve performance, sentiment information contained in the tweets is also analyzed, which can serve as a valuable feature.</a:t>
            </a:r>
          </a:p>
          <a:p>
            <a:pPr marL="285750" indent="-285750">
              <a:buFont typeface="Arial" panose="020B0604020202020204" pitchFamily="34" charset="0"/>
              <a:buChar char="•"/>
            </a:pPr>
            <a:r>
              <a:rPr lang="en-GB" sz="1800"/>
              <a:t>In the MBTI dataset, it can be seen that there is a serious data imbalance between personality traits. Therefore, resampling is essential in order to produce unbiased results. </a:t>
            </a:r>
          </a:p>
          <a:p>
            <a:pPr marL="285750" indent="-285750">
              <a:buFont typeface="Arial" panose="020B0604020202020204" pitchFamily="34" charset="0"/>
              <a:buChar char="•"/>
            </a:pPr>
            <a:r>
              <a:rPr lang="en-GB" sz="1800"/>
              <a:t>The extracted vectors, after resampling, are then fed to three neural network models namely CNN, GRU and LSTM and their performances are analysed.</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endParaRPr lang="en-GB" sz="1800"/>
          </a:p>
        </p:txBody>
      </p:sp>
    </p:spTree>
    <p:extLst>
      <p:ext uri="{BB962C8B-B14F-4D97-AF65-F5344CB8AC3E}">
        <p14:creationId xmlns:p14="http://schemas.microsoft.com/office/powerpoint/2010/main" val="10150597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577" y="810531"/>
            <a:ext cx="8229600" cy="1508126"/>
          </a:xfrm>
        </p:spPr>
        <p:txBody>
          <a:bodyPr/>
          <a:lstStyle/>
          <a:p>
            <a:r>
              <a:rPr lang="en-IN" sz="3200">
                <a:latin typeface="Times New Roman" panose="02020603050405020304" pitchFamily="18" charset="0"/>
                <a:cs typeface="Times New Roman" panose="02020603050405020304" pitchFamily="18" charset="0"/>
              </a:rPr>
              <a:t>Project Modules</a:t>
            </a:r>
          </a:p>
        </p:txBody>
      </p:sp>
      <p:sp>
        <p:nvSpPr>
          <p:cNvPr id="3" name="Rectangle 2"/>
          <p:cNvSpPr/>
          <p:nvPr/>
        </p:nvSpPr>
        <p:spPr>
          <a:xfrm>
            <a:off x="1058091" y="2318657"/>
            <a:ext cx="7184572" cy="3108543"/>
          </a:xfrm>
          <a:prstGeom prst="rect">
            <a:avLst/>
          </a:prstGeom>
        </p:spPr>
        <p:txBody>
          <a:bodyPr wrap="square">
            <a:spAutoFit/>
          </a:bodyPr>
          <a:lstStyle/>
          <a:p>
            <a:pPr marL="514350" indent="-514350">
              <a:buFont typeface="+mj-lt"/>
              <a:buAutoNum type="arabicPeriod"/>
            </a:pPr>
            <a:r>
              <a:rPr lang="en-IN" sz="2800"/>
              <a:t>Personality Dataset Identification</a:t>
            </a:r>
          </a:p>
          <a:p>
            <a:pPr marL="514350" indent="-514350">
              <a:buFont typeface="+mj-lt"/>
              <a:buAutoNum type="arabicPeriod"/>
            </a:pPr>
            <a:r>
              <a:rPr lang="en-IN" sz="2800"/>
              <a:t>Data Pre-processing</a:t>
            </a:r>
          </a:p>
          <a:p>
            <a:pPr marL="514350" indent="-514350">
              <a:buFont typeface="+mj-lt"/>
              <a:buAutoNum type="arabicPeriod"/>
            </a:pPr>
            <a:r>
              <a:rPr lang="en-IN" sz="2800"/>
              <a:t>Feature Extraction</a:t>
            </a:r>
            <a:endParaRPr lang="en-US" sz="2800"/>
          </a:p>
          <a:p>
            <a:pPr marL="514350" indent="-514350">
              <a:buFont typeface="+mj-lt"/>
              <a:buAutoNum type="arabicPeriod"/>
            </a:pPr>
            <a:r>
              <a:rPr lang="en-US" sz="2800"/>
              <a:t>Sentiment Analysis</a:t>
            </a:r>
          </a:p>
          <a:p>
            <a:pPr marL="514350" indent="-514350">
              <a:buFont typeface="+mj-lt"/>
              <a:buAutoNum type="arabicPeriod"/>
            </a:pPr>
            <a:r>
              <a:rPr lang="en-US" sz="2800"/>
              <a:t>Resampling</a:t>
            </a:r>
          </a:p>
          <a:p>
            <a:pPr marL="514350" indent="-514350">
              <a:buFont typeface="+mj-lt"/>
              <a:buAutoNum type="arabicPeriod"/>
            </a:pPr>
            <a:r>
              <a:rPr lang="en-US" sz="2800"/>
              <a:t>Personality Prediction</a:t>
            </a:r>
          </a:p>
          <a:p>
            <a:pPr marL="514350" indent="-514350">
              <a:buFont typeface="+mj-lt"/>
              <a:buAutoNum type="arabicPeriod"/>
            </a:pPr>
            <a:r>
              <a:rPr lang="en-IN" sz="2800"/>
              <a:t>Performance Analysis</a:t>
            </a:r>
          </a:p>
        </p:txBody>
      </p:sp>
    </p:spTree>
    <p:extLst>
      <p:ext uri="{BB962C8B-B14F-4D97-AF65-F5344CB8AC3E}">
        <p14:creationId xmlns:p14="http://schemas.microsoft.com/office/powerpoint/2010/main" val="228118044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1126774" y="1280160"/>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Personality Dataset Identification</a:t>
            </a:r>
            <a:endParaRPr/>
          </a:p>
        </p:txBody>
      </p:sp>
      <p:sp>
        <p:nvSpPr>
          <p:cNvPr id="4" name="Group"/>
          <p:cNvSpPr/>
          <p:nvPr/>
        </p:nvSpPr>
        <p:spPr>
          <a:xfrm>
            <a:off x="669574" y="2088198"/>
            <a:ext cx="7772400" cy="38100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pPr marL="285750" indent="-285750">
              <a:buFont typeface="Arial" panose="020B0604020202020204" pitchFamily="34" charset="0"/>
              <a:buChar char="•"/>
            </a:pPr>
            <a:r>
              <a:rPr lang="en-US" sz="1800"/>
              <a:t>Available personality datasets with standard personality labels are rare, and their collection is difficult due to the privacy issues involved, besides the cost of finding professional psychologists for labeling is expensive.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We decided to use one of the public personality datasets that are more commonly and currently used. </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Two of the famous publicly available datasets are the MBTI dataset from Twitter tweets and the </a:t>
            </a:r>
            <a:r>
              <a:rPr lang="en-US" sz="1800" err="1"/>
              <a:t>myPersonality</a:t>
            </a:r>
            <a:r>
              <a:rPr lang="en-US" sz="1800"/>
              <a:t> dataset which is based on Big Five Model.</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GB" sz="1800"/>
              <a:t>The </a:t>
            </a:r>
            <a:r>
              <a:rPr lang="en-GB" sz="1800" err="1"/>
              <a:t>myPersonality</a:t>
            </a:r>
            <a:r>
              <a:rPr lang="en-GB" sz="1800"/>
              <a:t> dataset, the largest dataset in the Big Five personality field, was made unavailable in 2018 due to privacy leaks.</a:t>
            </a:r>
            <a:endParaRPr lang="en-US" sz="1800"/>
          </a:p>
        </p:txBody>
      </p:sp>
    </p:spTree>
    <p:extLst>
      <p:ext uri="{BB962C8B-B14F-4D97-AF65-F5344CB8AC3E}">
        <p14:creationId xmlns:p14="http://schemas.microsoft.com/office/powerpoint/2010/main" val="185321603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otivation"/>
          <p:cNvSpPr txBox="1">
            <a:spLocks noGrp="1"/>
          </p:cNvSpPr>
          <p:nvPr>
            <p:ph type="title"/>
          </p:nvPr>
        </p:nvSpPr>
        <p:spPr>
          <a:xfrm>
            <a:off x="990600" y="1371600"/>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a:t>Personality Dataset Identification</a:t>
            </a:r>
            <a:endParaRPr/>
          </a:p>
        </p:txBody>
      </p:sp>
      <p:sp>
        <p:nvSpPr>
          <p:cNvPr id="4" name="Group"/>
          <p:cNvSpPr/>
          <p:nvPr/>
        </p:nvSpPr>
        <p:spPr>
          <a:xfrm>
            <a:off x="2793274" y="5501311"/>
            <a:ext cx="3252652" cy="44413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pPr algn="ctr"/>
            <a:r>
              <a:rPr lang="en-US" sz="1600"/>
              <a:t>MBTI Twitter Dataset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960" y="4021467"/>
            <a:ext cx="7506923" cy="1458006"/>
          </a:xfrm>
          <a:prstGeom prst="rect">
            <a:avLst/>
          </a:prstGeom>
        </p:spPr>
      </p:pic>
      <p:sp>
        <p:nvSpPr>
          <p:cNvPr id="7" name="TextBox 6">
            <a:extLst>
              <a:ext uri="{FF2B5EF4-FFF2-40B4-BE49-F238E27FC236}">
                <a16:creationId xmlns:a16="http://schemas.microsoft.com/office/drawing/2014/main" id="{7704B755-E5ED-442E-9045-57A66E93A8F2}"/>
              </a:ext>
            </a:extLst>
          </p:cNvPr>
          <p:cNvSpPr txBox="1"/>
          <p:nvPr/>
        </p:nvSpPr>
        <p:spPr>
          <a:xfrm>
            <a:off x="911959" y="2403189"/>
            <a:ext cx="7506923"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sz="1800"/>
              <a:t>The MBTI personality type dataset is a standard dataset and it is the largest publicly published personality dataset that is available. The dataset is available on the Kaggle website and permission has been given for its use in academic research. </a:t>
            </a:r>
          </a:p>
        </p:txBody>
      </p:sp>
    </p:spTree>
    <p:extLst>
      <p:ext uri="{BB962C8B-B14F-4D97-AF65-F5344CB8AC3E}">
        <p14:creationId xmlns:p14="http://schemas.microsoft.com/office/powerpoint/2010/main" val="1391351650"/>
      </p:ext>
    </p:extLst>
  </p:cSld>
  <p:clrMapOvr>
    <a:masterClrMapping/>
  </p:clrMapOvr>
  <p:transition spd="med"/>
</p:sld>
</file>

<file path=ppt/theme/theme1.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11_Default Design">
      <a:majorFont>
        <a:latin typeface="Helvetica"/>
        <a:ea typeface="Helvetica"/>
        <a:cs typeface="Helvetica"/>
      </a:majorFont>
      <a:minorFont>
        <a:latin typeface="Arial"/>
        <a:ea typeface="Arial"/>
        <a:cs typeface="Arial"/>
      </a:minorFont>
    </a:fontScheme>
    <a:fmtScheme name="11_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11_Default Design">
      <a:majorFont>
        <a:latin typeface="Helvetica"/>
        <a:ea typeface="Helvetica"/>
        <a:cs typeface="Helvetica"/>
      </a:majorFont>
      <a:minorFont>
        <a:latin typeface="Arial"/>
        <a:ea typeface="Arial"/>
        <a:cs typeface="Arial"/>
      </a:minorFont>
    </a:fontScheme>
    <a:fmtScheme name="11_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11_Default Design</vt:lpstr>
      <vt:lpstr>Predicting Personality Types from Social Media Posts using Deep Learning </vt:lpstr>
      <vt:lpstr>Problem definition</vt:lpstr>
      <vt:lpstr>Guide Approval</vt:lpstr>
      <vt:lpstr>Review-2 Comments </vt:lpstr>
      <vt:lpstr>Architecture Diagram</vt:lpstr>
      <vt:lpstr>Explanation of Architecture Diagram</vt:lpstr>
      <vt:lpstr>Project Modules</vt:lpstr>
      <vt:lpstr>Personality Dataset Identification</vt:lpstr>
      <vt:lpstr>Personality Dataset Identification</vt:lpstr>
      <vt:lpstr>Data Pre-processing</vt:lpstr>
      <vt:lpstr>Data Pre-processing</vt:lpstr>
      <vt:lpstr>Feature Extraction</vt:lpstr>
      <vt:lpstr>Feature Extraction</vt:lpstr>
      <vt:lpstr>Sentiment Analysis</vt:lpstr>
      <vt:lpstr>Resampling</vt:lpstr>
      <vt:lpstr>Resampling</vt:lpstr>
      <vt:lpstr>Personality Prediction</vt:lpstr>
      <vt:lpstr>Personality Prediction</vt:lpstr>
      <vt:lpstr>Performance Analysis </vt:lpstr>
      <vt:lpstr>Implementation and Results</vt:lpstr>
      <vt:lpstr>Implementation and Results</vt:lpstr>
      <vt:lpstr>Implementation and Results</vt:lpstr>
      <vt:lpstr>Implementation and Results</vt:lpstr>
      <vt:lpstr>Implementation and Results</vt:lpstr>
      <vt:lpstr>Implementation and Results</vt:lpstr>
      <vt:lpstr>Implementation and Results</vt:lpstr>
      <vt:lpstr>Implementation and Results</vt:lpstr>
      <vt:lpstr>Implementation and Results</vt:lpstr>
      <vt:lpstr>Implementation and Results</vt:lpstr>
      <vt:lpstr>Implementation and Results</vt:lpstr>
      <vt:lpstr>Conclusion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Emotion Detection System</dc:title>
  <dc:creator>sundar rathinavel</dc:creator>
  <cp:revision>1</cp:revision>
  <dcterms:modified xsi:type="dcterms:W3CDTF">2021-11-22T04:10:04Z</dcterms:modified>
</cp:coreProperties>
</file>